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5" r:id="rId4"/>
  </p:sldMasterIdLst>
  <p:notesMasterIdLst>
    <p:notesMasterId r:id="rId20"/>
  </p:notesMasterIdLst>
  <p:sldIdLst>
    <p:sldId id="256" r:id="rId5"/>
    <p:sldId id="273" r:id="rId6"/>
    <p:sldId id="257" r:id="rId7"/>
    <p:sldId id="285" r:id="rId8"/>
    <p:sldId id="262" r:id="rId9"/>
    <p:sldId id="259" r:id="rId10"/>
    <p:sldId id="261" r:id="rId11"/>
    <p:sldId id="288" r:id="rId12"/>
    <p:sldId id="263" r:id="rId13"/>
    <p:sldId id="290" r:id="rId14"/>
    <p:sldId id="281" r:id="rId15"/>
    <p:sldId id="275" r:id="rId16"/>
    <p:sldId id="287" r:id="rId17"/>
    <p:sldId id="266" r:id="rId18"/>
    <p:sldId id="28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AF437B-9FFD-752A-9586-5C84AB580433}" v="12" dt="2025-09-11T15:08:31.2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66" d="100"/>
          <a:sy n="66" d="100"/>
        </p:scale>
        <p:origin x="0" y="0"/>
      </p:cViewPr>
      <p:guideLst>
        <p:guide orient="horz" pos="2160"/>
        <p:guide pos="2880"/>
      </p:guideLst>
    </p:cSldViewPr>
  </p:slide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anne Ralph" userId="e068f832-a768-4049-897b-f580e3fae0b1" providerId="ADAL" clId="{AD46B119-067F-4FC3-A1B8-F4AAF7000705}"/>
    <pc:docChg chg="undo redo custSel modSld">
      <pc:chgData name="Leanne Ralph" userId="e068f832-a768-4049-897b-f580e3fae0b1" providerId="ADAL" clId="{AD46B119-067F-4FC3-A1B8-F4AAF7000705}" dt="2025-08-15T12:07:34.950" v="189" actId="14100"/>
      <pc:docMkLst>
        <pc:docMk/>
      </pc:docMkLst>
      <pc:sldChg chg="modSp mod">
        <pc:chgData name="Leanne Ralph" userId="e068f832-a768-4049-897b-f580e3fae0b1" providerId="ADAL" clId="{AD46B119-067F-4FC3-A1B8-F4AAF7000705}" dt="2025-08-15T12:07:34.950" v="189" actId="14100"/>
        <pc:sldMkLst>
          <pc:docMk/>
          <pc:sldMk cId="3021592926" sldId="263"/>
        </pc:sldMkLst>
        <pc:spChg chg="mod">
          <ac:chgData name="Leanne Ralph" userId="e068f832-a768-4049-897b-f580e3fae0b1" providerId="ADAL" clId="{AD46B119-067F-4FC3-A1B8-F4AAF7000705}" dt="2025-08-15T12:07:34.950" v="189" actId="14100"/>
          <ac:spMkLst>
            <pc:docMk/>
            <pc:sldMk cId="3021592926" sldId="263"/>
            <ac:spMk id="3" creationId="{00000000-0000-0000-0000-000000000000}"/>
          </ac:spMkLst>
        </pc:spChg>
      </pc:sldChg>
      <pc:sldChg chg="modSp mod">
        <pc:chgData name="Leanne Ralph" userId="e068f832-a768-4049-897b-f580e3fae0b1" providerId="ADAL" clId="{AD46B119-067F-4FC3-A1B8-F4AAF7000705}" dt="2025-08-15T12:07:12.249" v="131" actId="20577"/>
        <pc:sldMkLst>
          <pc:docMk/>
          <pc:sldMk cId="4112307307" sldId="281"/>
        </pc:sldMkLst>
        <pc:spChg chg="mod">
          <ac:chgData name="Leanne Ralph" userId="e068f832-a768-4049-897b-f580e3fae0b1" providerId="ADAL" clId="{AD46B119-067F-4FC3-A1B8-F4AAF7000705}" dt="2025-08-15T12:07:12.249" v="131" actId="20577"/>
          <ac:spMkLst>
            <pc:docMk/>
            <pc:sldMk cId="4112307307" sldId="281"/>
            <ac:spMk id="4" creationId="{00000000-0000-0000-0000-000000000000}"/>
          </ac:spMkLst>
        </pc:spChg>
      </pc:sldChg>
    </pc:docChg>
  </pc:docChgLst>
  <pc:docChgLst>
    <pc:chgData name="Joseph Coady-Stemp" userId="S::jcoady-stemp@bassingbourn.cambs.sch.uk::79261c04-602d-4f15-a5d2-42867cb64b17" providerId="AD" clId="Web-{0DAF437B-9FFD-752A-9586-5C84AB580433}"/>
    <pc:docChg chg="modSld">
      <pc:chgData name="Joseph Coady-Stemp" userId="S::jcoady-stemp@bassingbourn.cambs.sch.uk::79261c04-602d-4f15-a5d2-42867cb64b17" providerId="AD" clId="Web-{0DAF437B-9FFD-752A-9586-5C84AB580433}" dt="2025-09-11T15:08:31.246" v="10" actId="20577"/>
      <pc:docMkLst>
        <pc:docMk/>
      </pc:docMkLst>
      <pc:sldChg chg="addSp modSp">
        <pc:chgData name="Joseph Coady-Stemp" userId="S::jcoady-stemp@bassingbourn.cambs.sch.uk::79261c04-602d-4f15-a5d2-42867cb64b17" providerId="AD" clId="Web-{0DAF437B-9FFD-752A-9586-5C84AB580433}" dt="2025-09-11T14:40:53.927" v="8" actId="1076"/>
        <pc:sldMkLst>
          <pc:docMk/>
          <pc:sldMk cId="2399551066" sldId="273"/>
        </pc:sldMkLst>
        <pc:picChg chg="add mod">
          <ac:chgData name="Joseph Coady-Stemp" userId="S::jcoady-stemp@bassingbourn.cambs.sch.uk::79261c04-602d-4f15-a5d2-42867cb64b17" providerId="AD" clId="Web-{0DAF437B-9FFD-752A-9586-5C84AB580433}" dt="2025-09-11T14:40:53.927" v="8" actId="1076"/>
          <ac:picMkLst>
            <pc:docMk/>
            <pc:sldMk cId="2399551066" sldId="273"/>
            <ac:picMk id="3" creationId="{9544969A-3E7B-7D31-4C0B-50F6E48BFCB0}"/>
          </ac:picMkLst>
        </pc:picChg>
      </pc:sldChg>
      <pc:sldChg chg="modSp">
        <pc:chgData name="Joseph Coady-Stemp" userId="S::jcoady-stemp@bassingbourn.cambs.sch.uk::79261c04-602d-4f15-a5d2-42867cb64b17" providerId="AD" clId="Web-{0DAF437B-9FFD-752A-9586-5C84AB580433}" dt="2025-09-11T15:08:31.246" v="10" actId="20577"/>
        <pc:sldMkLst>
          <pc:docMk/>
          <pc:sldMk cId="4023092622" sldId="288"/>
        </pc:sldMkLst>
        <pc:spChg chg="mod">
          <ac:chgData name="Joseph Coady-Stemp" userId="S::jcoady-stemp@bassingbourn.cambs.sch.uk::79261c04-602d-4f15-a5d2-42867cb64b17" providerId="AD" clId="Web-{0DAF437B-9FFD-752A-9586-5C84AB580433}" dt="2025-09-11T15:08:31.246" v="10" actId="20577"/>
          <ac:spMkLst>
            <pc:docMk/>
            <pc:sldMk cId="4023092622" sldId="288"/>
            <ac:spMk id="3" creationId="{00000000-0000-0000-0000-000000000000}"/>
          </ac:spMkLst>
        </pc:spChg>
      </pc:sldChg>
    </pc:docChg>
  </pc:docChgLst>
  <pc:docChgLst>
    <pc:chgData name="Leanne Ralph" userId="e068f832-a768-4049-897b-f580e3fae0b1" providerId="ADAL" clId="{821EECB2-9D1C-40B2-822A-416284D0CD86}"/>
    <pc:docChg chg="custSel addSld delSld modSld">
      <pc:chgData name="Leanne Ralph" userId="e068f832-a768-4049-897b-f580e3fae0b1" providerId="ADAL" clId="{821EECB2-9D1C-40B2-822A-416284D0CD86}" dt="2025-07-24T12:05:29.879" v="176" actId="20577"/>
      <pc:docMkLst>
        <pc:docMk/>
      </pc:docMkLst>
      <pc:sldChg chg="delSp modSp add mod setBg">
        <pc:chgData name="Leanne Ralph" userId="e068f832-a768-4049-897b-f580e3fae0b1" providerId="ADAL" clId="{821EECB2-9D1C-40B2-822A-416284D0CD86}" dt="2025-07-24T12:05:29.879" v="176" actId="20577"/>
        <pc:sldMkLst>
          <pc:docMk/>
          <pc:sldMk cId="2399551066" sldId="273"/>
        </pc:sldMkLst>
      </pc:sldChg>
      <pc:sldChg chg="del">
        <pc:chgData name="Leanne Ralph" userId="e068f832-a768-4049-897b-f580e3fae0b1" providerId="ADAL" clId="{821EECB2-9D1C-40B2-822A-416284D0CD86}" dt="2025-07-24T12:02:37.480" v="1" actId="47"/>
        <pc:sldMkLst>
          <pc:docMk/>
          <pc:sldMk cId="3691692999" sldId="29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9FA77C-3DCA-4AE1-A11F-86D4FF430784}" type="datetimeFigureOut">
              <a:rPr lang="en-GB" smtClean="0"/>
              <a:t>11/09/2025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EB333BF-A117-4DD5-82EC-7030DAC1363E}" type="slidenum">
              <a:rPr lang="en-GB" smtClean="0"/>
              <a:t>‹#›</a:t>
            </a:fld>
            <a:endParaRPr lang="en-GB"/>
          </a:p>
        </p:txBody>
      </p:sp>
    </p:spTree>
    <p:extLst>
      <p:ext uri="{BB962C8B-B14F-4D97-AF65-F5344CB8AC3E}">
        <p14:creationId xmlns:p14="http://schemas.microsoft.com/office/powerpoint/2010/main" val="29336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Please use your slide from July.</a:t>
            </a:r>
          </a:p>
        </p:txBody>
      </p:sp>
      <p:sp>
        <p:nvSpPr>
          <p:cNvPr id="4" name="Slide Number Placeholder 3"/>
          <p:cNvSpPr>
            <a:spLocks noGrp="1"/>
          </p:cNvSpPr>
          <p:nvPr>
            <p:ph type="sldNum" sz="quarter" idx="5"/>
          </p:nvPr>
        </p:nvSpPr>
        <p:spPr/>
        <p:txBody>
          <a:bodyPr/>
          <a:lstStyle/>
          <a:p>
            <a:fld id="{AEB333BF-A117-4DD5-82EC-7030DAC1363E}" type="slidenum">
              <a:rPr lang="en-GB" smtClean="0"/>
              <a:t>2</a:t>
            </a:fld>
            <a:endParaRPr lang="en-GB"/>
          </a:p>
        </p:txBody>
      </p:sp>
    </p:spTree>
    <p:extLst>
      <p:ext uri="{BB962C8B-B14F-4D97-AF65-F5344CB8AC3E}">
        <p14:creationId xmlns:p14="http://schemas.microsoft.com/office/powerpoint/2010/main" val="17874090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3.3</a:t>
            </a:r>
          </a:p>
        </p:txBody>
      </p:sp>
      <p:sp>
        <p:nvSpPr>
          <p:cNvPr id="4" name="Slide Number Placeholder 3"/>
          <p:cNvSpPr>
            <a:spLocks noGrp="1"/>
          </p:cNvSpPr>
          <p:nvPr>
            <p:ph type="sldNum" sz="quarter" idx="10"/>
          </p:nvPr>
        </p:nvSpPr>
        <p:spPr/>
        <p:txBody>
          <a:bodyPr/>
          <a:lstStyle/>
          <a:p>
            <a:fld id="{AEB333BF-A117-4DD5-82EC-7030DAC1363E}" type="slidenum">
              <a:rPr lang="en-GB" smtClean="0"/>
              <a:t>11</a:t>
            </a:fld>
            <a:endParaRPr lang="en-GB"/>
          </a:p>
        </p:txBody>
      </p:sp>
    </p:spTree>
    <p:extLst>
      <p:ext uri="{BB962C8B-B14F-4D97-AF65-F5344CB8AC3E}">
        <p14:creationId xmlns:p14="http://schemas.microsoft.com/office/powerpoint/2010/main" val="30487051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Please reiterate the importance of attending school. Medical reasons for not being in school should be reported by 9am.</a:t>
            </a:r>
          </a:p>
          <a:p>
            <a:endParaRPr lang="en-GB"/>
          </a:p>
          <a:p>
            <a:pPr marL="0" marR="0" lvl="0" indent="0" algn="l" defTabSz="914400" rtl="0" eaLnBrk="1" fontAlgn="auto" latinLnBrk="0" hangingPunct="1">
              <a:lnSpc>
                <a:spcPct val="100000"/>
              </a:lnSpc>
              <a:spcBef>
                <a:spcPts val="0"/>
              </a:spcBef>
              <a:spcAft>
                <a:spcPts val="0"/>
              </a:spcAft>
              <a:buClrTx/>
              <a:buSzTx/>
              <a:buFontTx/>
              <a:buNone/>
              <a:tabLst/>
              <a:defRPr/>
            </a:pPr>
            <a:r>
              <a:rPr lang="en-GB"/>
              <a:t>Explain that we have a term time absence form for planned absences.  Holidays are generally not authorised and we must follow the government’s rule of imposing penalty notices.  These have been upped to £80 per child, per parent (including step-parents). Any information for attendance and absences can be found on the website.</a:t>
            </a:r>
          </a:p>
          <a:p>
            <a:endParaRPr lang="en-GB"/>
          </a:p>
          <a:p>
            <a:endParaRPr lang="en-GB"/>
          </a:p>
        </p:txBody>
      </p:sp>
      <p:sp>
        <p:nvSpPr>
          <p:cNvPr id="4" name="Slide Number Placeholder 3"/>
          <p:cNvSpPr>
            <a:spLocks noGrp="1"/>
          </p:cNvSpPr>
          <p:nvPr>
            <p:ph type="sldNum" sz="quarter" idx="5"/>
          </p:nvPr>
        </p:nvSpPr>
        <p:spPr/>
        <p:txBody>
          <a:bodyPr/>
          <a:lstStyle/>
          <a:p>
            <a:fld id="{AEB333BF-A117-4DD5-82EC-7030DAC1363E}" type="slidenum">
              <a:rPr lang="en-GB" smtClean="0"/>
              <a:t>12</a:t>
            </a:fld>
            <a:endParaRPr lang="en-GB"/>
          </a:p>
        </p:txBody>
      </p:sp>
    </p:spTree>
    <p:extLst>
      <p:ext uri="{BB962C8B-B14F-4D97-AF65-F5344CB8AC3E}">
        <p14:creationId xmlns:p14="http://schemas.microsoft.com/office/powerpoint/2010/main" val="42107384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3.1</a:t>
            </a:r>
          </a:p>
        </p:txBody>
      </p:sp>
      <p:sp>
        <p:nvSpPr>
          <p:cNvPr id="4" name="Slide Number Placeholder 3"/>
          <p:cNvSpPr>
            <a:spLocks noGrp="1"/>
          </p:cNvSpPr>
          <p:nvPr>
            <p:ph type="sldNum" sz="quarter" idx="10"/>
          </p:nvPr>
        </p:nvSpPr>
        <p:spPr/>
        <p:txBody>
          <a:bodyPr/>
          <a:lstStyle/>
          <a:p>
            <a:fld id="{AEB333BF-A117-4DD5-82EC-7030DAC1363E}" type="slidenum">
              <a:rPr lang="en-GB" smtClean="0"/>
              <a:t>14</a:t>
            </a:fld>
            <a:endParaRPr lang="en-GB"/>
          </a:p>
        </p:txBody>
      </p:sp>
    </p:spTree>
    <p:extLst>
      <p:ext uri="{BB962C8B-B14F-4D97-AF65-F5344CB8AC3E}">
        <p14:creationId xmlns:p14="http://schemas.microsoft.com/office/powerpoint/2010/main" val="21104382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EB333BF-A117-4DD5-82EC-7030DAC1363E}" type="slidenum">
              <a:rPr lang="en-GB" smtClean="0"/>
              <a:t>15</a:t>
            </a:fld>
            <a:endParaRPr lang="en-GB"/>
          </a:p>
        </p:txBody>
      </p:sp>
    </p:spTree>
    <p:extLst>
      <p:ext uri="{BB962C8B-B14F-4D97-AF65-F5344CB8AC3E}">
        <p14:creationId xmlns:p14="http://schemas.microsoft.com/office/powerpoint/2010/main" val="31694435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EB333BF-A117-4DD5-82EC-7030DAC1363E}" type="slidenum">
              <a:rPr lang="en-GB" smtClean="0"/>
              <a:t>3</a:t>
            </a:fld>
            <a:endParaRPr lang="en-GB"/>
          </a:p>
        </p:txBody>
      </p:sp>
    </p:spTree>
    <p:extLst>
      <p:ext uri="{BB962C8B-B14F-4D97-AF65-F5344CB8AC3E}">
        <p14:creationId xmlns:p14="http://schemas.microsoft.com/office/powerpoint/2010/main" val="14167828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Explain that we are reviewing our behaviour policy but we will have these core values at heart.</a:t>
            </a:r>
          </a:p>
        </p:txBody>
      </p:sp>
      <p:sp>
        <p:nvSpPr>
          <p:cNvPr id="4" name="Slide Number Placeholder 3"/>
          <p:cNvSpPr>
            <a:spLocks noGrp="1"/>
          </p:cNvSpPr>
          <p:nvPr>
            <p:ph type="sldNum" sz="quarter" idx="5"/>
          </p:nvPr>
        </p:nvSpPr>
        <p:spPr/>
        <p:txBody>
          <a:bodyPr/>
          <a:lstStyle/>
          <a:p>
            <a:fld id="{AEB333BF-A117-4DD5-82EC-7030DAC1363E}" type="slidenum">
              <a:rPr lang="en-GB" smtClean="0"/>
              <a:t>4</a:t>
            </a:fld>
            <a:endParaRPr lang="en-GB"/>
          </a:p>
        </p:txBody>
      </p:sp>
    </p:spTree>
    <p:extLst>
      <p:ext uri="{BB962C8B-B14F-4D97-AF65-F5344CB8AC3E}">
        <p14:creationId xmlns:p14="http://schemas.microsoft.com/office/powerpoint/2010/main" val="15229989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We award HP and have a Headteacher Award – currently focussed on writing achievements.</a:t>
            </a:r>
          </a:p>
          <a:p>
            <a:endParaRPr lang="en-GB"/>
          </a:p>
          <a:p>
            <a:r>
              <a:rPr lang="en-GB"/>
              <a:t>1-2-3 reminders</a:t>
            </a:r>
          </a:p>
          <a:p>
            <a:r>
              <a:rPr lang="en-GB"/>
              <a:t>Therapeutic approach – respond to the child.  We recognise when a child is dysregulated and will use our restorative conversation mat to talk through behaviours.  (Please show this in the session – every classroom should have one.)</a:t>
            </a:r>
          </a:p>
        </p:txBody>
      </p:sp>
      <p:sp>
        <p:nvSpPr>
          <p:cNvPr id="4" name="Slide Number Placeholder 3"/>
          <p:cNvSpPr>
            <a:spLocks noGrp="1"/>
          </p:cNvSpPr>
          <p:nvPr>
            <p:ph type="sldNum" sz="quarter" idx="10"/>
          </p:nvPr>
        </p:nvSpPr>
        <p:spPr/>
        <p:txBody>
          <a:bodyPr/>
          <a:lstStyle/>
          <a:p>
            <a:fld id="{AEB333BF-A117-4DD5-82EC-7030DAC1363E}" type="slidenum">
              <a:rPr lang="en-GB" smtClean="0"/>
              <a:t>5</a:t>
            </a:fld>
            <a:endParaRPr lang="en-GB"/>
          </a:p>
        </p:txBody>
      </p:sp>
    </p:spTree>
    <p:extLst>
      <p:ext uri="{BB962C8B-B14F-4D97-AF65-F5344CB8AC3E}">
        <p14:creationId xmlns:p14="http://schemas.microsoft.com/office/powerpoint/2010/main" val="6329979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EB333BF-A117-4DD5-82EC-7030DAC1363E}" type="slidenum">
              <a:rPr lang="en-GB" smtClean="0"/>
              <a:t>6</a:t>
            </a:fld>
            <a:endParaRPr lang="en-GB"/>
          </a:p>
        </p:txBody>
      </p:sp>
    </p:spTree>
    <p:extLst>
      <p:ext uri="{BB962C8B-B14F-4D97-AF65-F5344CB8AC3E}">
        <p14:creationId xmlns:p14="http://schemas.microsoft.com/office/powerpoint/2010/main" val="1658532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Y1/2 – same as Y4 but </a:t>
            </a:r>
            <a:r>
              <a:rPr lang="en-GB" err="1"/>
              <a:t>numbots</a:t>
            </a:r>
            <a:r>
              <a:rPr lang="en-GB"/>
              <a:t> subscriptions will be purchased for the children to use at home instead.</a:t>
            </a:r>
          </a:p>
          <a:p>
            <a:r>
              <a:rPr lang="en-GB"/>
              <a:t>Y3 and 4 are the same.</a:t>
            </a:r>
          </a:p>
          <a:p>
            <a:r>
              <a:rPr lang="en-GB"/>
              <a:t>Y5 and 6 – reading, spellings, arithmetic and alternate comprehension and grammar activities</a:t>
            </a:r>
          </a:p>
        </p:txBody>
      </p:sp>
      <p:sp>
        <p:nvSpPr>
          <p:cNvPr id="4" name="Slide Number Placeholder 3"/>
          <p:cNvSpPr>
            <a:spLocks noGrp="1"/>
          </p:cNvSpPr>
          <p:nvPr>
            <p:ph type="sldNum" sz="quarter" idx="10"/>
          </p:nvPr>
        </p:nvSpPr>
        <p:spPr/>
        <p:txBody>
          <a:bodyPr/>
          <a:lstStyle/>
          <a:p>
            <a:fld id="{AEB333BF-A117-4DD5-82EC-7030DAC1363E}" type="slidenum">
              <a:rPr lang="en-GB" smtClean="0"/>
              <a:t>7</a:t>
            </a:fld>
            <a:endParaRPr lang="en-GB"/>
          </a:p>
        </p:txBody>
      </p:sp>
    </p:spTree>
    <p:extLst>
      <p:ext uri="{BB962C8B-B14F-4D97-AF65-F5344CB8AC3E}">
        <p14:creationId xmlns:p14="http://schemas.microsoft.com/office/powerpoint/2010/main" val="2369064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Y1/2 – HFW</a:t>
            </a:r>
          </a:p>
          <a:p>
            <a:r>
              <a:rPr lang="en-GB"/>
              <a:t>Y3/4 – same</a:t>
            </a:r>
          </a:p>
          <a:p>
            <a:r>
              <a:rPr lang="en-GB"/>
              <a:t>Y5/6 – your list</a:t>
            </a:r>
          </a:p>
        </p:txBody>
      </p:sp>
      <p:sp>
        <p:nvSpPr>
          <p:cNvPr id="4" name="Slide Number Placeholder 3"/>
          <p:cNvSpPr>
            <a:spLocks noGrp="1"/>
          </p:cNvSpPr>
          <p:nvPr>
            <p:ph type="sldNum" sz="quarter" idx="10"/>
          </p:nvPr>
        </p:nvSpPr>
        <p:spPr/>
        <p:txBody>
          <a:bodyPr/>
          <a:lstStyle/>
          <a:p>
            <a:fld id="{AEB333BF-A117-4DD5-82EC-7030DAC1363E}" type="slidenum">
              <a:rPr lang="en-GB" smtClean="0"/>
              <a:t>8</a:t>
            </a:fld>
            <a:endParaRPr lang="en-GB"/>
          </a:p>
        </p:txBody>
      </p:sp>
    </p:spTree>
    <p:extLst>
      <p:ext uri="{BB962C8B-B14F-4D97-AF65-F5344CB8AC3E}">
        <p14:creationId xmlns:p14="http://schemas.microsoft.com/office/powerpoint/2010/main" val="40630761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EB333BF-A117-4DD5-82EC-7030DAC1363E}" type="slidenum">
              <a:rPr lang="en-GB" smtClean="0"/>
              <a:t>9</a:t>
            </a:fld>
            <a:endParaRPr lang="en-GB"/>
          </a:p>
        </p:txBody>
      </p:sp>
    </p:spTree>
    <p:extLst>
      <p:ext uri="{BB962C8B-B14F-4D97-AF65-F5344CB8AC3E}">
        <p14:creationId xmlns:p14="http://schemas.microsoft.com/office/powerpoint/2010/main" val="21949521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EB333BF-A117-4DD5-82EC-7030DAC1363E}" type="slidenum">
              <a:rPr lang="en-GB" smtClean="0"/>
              <a:t>10</a:t>
            </a:fld>
            <a:endParaRPr lang="en-GB"/>
          </a:p>
        </p:txBody>
      </p:sp>
    </p:spTree>
    <p:extLst>
      <p:ext uri="{BB962C8B-B14F-4D97-AF65-F5344CB8AC3E}">
        <p14:creationId xmlns:p14="http://schemas.microsoft.com/office/powerpoint/2010/main" val="8978134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424F9-B050-C431-4621-F97F751598C3}"/>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a:extLst>
              <a:ext uri="{FF2B5EF4-FFF2-40B4-BE49-F238E27FC236}">
                <a16:creationId xmlns:a16="http://schemas.microsoft.com/office/drawing/2014/main" id="{B4BBB8AB-34C4-65FF-67E8-66D83C71A77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4A167B2-8014-76F5-2AD5-501E2344A3BE}"/>
              </a:ext>
            </a:extLst>
          </p:cNvPr>
          <p:cNvSpPr>
            <a:spLocks noGrp="1"/>
          </p:cNvSpPr>
          <p:nvPr>
            <p:ph type="dt" sz="half" idx="10"/>
          </p:nvPr>
        </p:nvSpPr>
        <p:spPr/>
        <p:txBody>
          <a:bodyPr/>
          <a:lstStyle/>
          <a:p>
            <a:fld id="{4AF078A6-17E7-439D-B2EA-5EBE40C16770}" type="datetimeFigureOut">
              <a:rPr lang="en-GB" smtClean="0"/>
              <a:t>11/09/2025</a:t>
            </a:fld>
            <a:endParaRPr lang="en-GB"/>
          </a:p>
        </p:txBody>
      </p:sp>
      <p:sp>
        <p:nvSpPr>
          <p:cNvPr id="5" name="Footer Placeholder 4">
            <a:extLst>
              <a:ext uri="{FF2B5EF4-FFF2-40B4-BE49-F238E27FC236}">
                <a16:creationId xmlns:a16="http://schemas.microsoft.com/office/drawing/2014/main" id="{49EE0E72-2854-1BA2-8576-23DFBF0446A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46AB41-D110-61AF-26DE-DE526AEE7E2B}"/>
              </a:ext>
            </a:extLst>
          </p:cNvPr>
          <p:cNvSpPr>
            <a:spLocks noGrp="1"/>
          </p:cNvSpPr>
          <p:nvPr>
            <p:ph type="sldNum" sz="quarter" idx="12"/>
          </p:nvPr>
        </p:nvSpPr>
        <p:spPr/>
        <p:txBody>
          <a:bodyPr/>
          <a:lstStyle/>
          <a:p>
            <a:fld id="{D7D07478-017B-4DE0-9CC7-38427A1BE040}" type="slidenum">
              <a:rPr lang="en-GB" smtClean="0"/>
              <a:t>‹#›</a:t>
            </a:fld>
            <a:endParaRPr lang="en-GB"/>
          </a:p>
        </p:txBody>
      </p:sp>
    </p:spTree>
    <p:extLst>
      <p:ext uri="{BB962C8B-B14F-4D97-AF65-F5344CB8AC3E}">
        <p14:creationId xmlns:p14="http://schemas.microsoft.com/office/powerpoint/2010/main" val="1873193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DC339-1CB6-0454-5C02-259DF0F3E4C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403368A-AC53-5B93-5564-416F3F45C29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20A8D65-9AFF-E333-5F37-9B0D3EF14DB0}"/>
              </a:ext>
            </a:extLst>
          </p:cNvPr>
          <p:cNvSpPr>
            <a:spLocks noGrp="1"/>
          </p:cNvSpPr>
          <p:nvPr>
            <p:ph type="dt" sz="half" idx="10"/>
          </p:nvPr>
        </p:nvSpPr>
        <p:spPr/>
        <p:txBody>
          <a:bodyPr/>
          <a:lstStyle/>
          <a:p>
            <a:fld id="{4AF078A6-17E7-439D-B2EA-5EBE40C16770}" type="datetimeFigureOut">
              <a:rPr lang="en-GB" smtClean="0"/>
              <a:t>11/09/2025</a:t>
            </a:fld>
            <a:endParaRPr lang="en-GB"/>
          </a:p>
        </p:txBody>
      </p:sp>
      <p:sp>
        <p:nvSpPr>
          <p:cNvPr id="5" name="Footer Placeholder 4">
            <a:extLst>
              <a:ext uri="{FF2B5EF4-FFF2-40B4-BE49-F238E27FC236}">
                <a16:creationId xmlns:a16="http://schemas.microsoft.com/office/drawing/2014/main" id="{95C2CAC1-0410-822D-CD04-F29662B4E3C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D7657FF-8777-240E-E5AB-2825B9E1A7B6}"/>
              </a:ext>
            </a:extLst>
          </p:cNvPr>
          <p:cNvSpPr>
            <a:spLocks noGrp="1"/>
          </p:cNvSpPr>
          <p:nvPr>
            <p:ph type="sldNum" sz="quarter" idx="12"/>
          </p:nvPr>
        </p:nvSpPr>
        <p:spPr/>
        <p:txBody>
          <a:bodyPr/>
          <a:lstStyle/>
          <a:p>
            <a:fld id="{D7D07478-017B-4DE0-9CC7-38427A1BE040}" type="slidenum">
              <a:rPr lang="en-GB" smtClean="0"/>
              <a:t>‹#›</a:t>
            </a:fld>
            <a:endParaRPr lang="en-GB"/>
          </a:p>
        </p:txBody>
      </p:sp>
    </p:spTree>
    <p:extLst>
      <p:ext uri="{BB962C8B-B14F-4D97-AF65-F5344CB8AC3E}">
        <p14:creationId xmlns:p14="http://schemas.microsoft.com/office/powerpoint/2010/main" val="3598122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FE9676-0D2D-9D31-2BAE-34DD0A27E177}"/>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E166E22-B8D5-9CF5-43DD-991BE65E4F94}"/>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3CD7F38-D062-11BB-AB6E-80DD14BF137A}"/>
              </a:ext>
            </a:extLst>
          </p:cNvPr>
          <p:cNvSpPr>
            <a:spLocks noGrp="1"/>
          </p:cNvSpPr>
          <p:nvPr>
            <p:ph type="dt" sz="half" idx="10"/>
          </p:nvPr>
        </p:nvSpPr>
        <p:spPr/>
        <p:txBody>
          <a:bodyPr/>
          <a:lstStyle/>
          <a:p>
            <a:fld id="{4AF078A6-17E7-439D-B2EA-5EBE40C16770}" type="datetimeFigureOut">
              <a:rPr lang="en-GB" smtClean="0"/>
              <a:t>11/09/2025</a:t>
            </a:fld>
            <a:endParaRPr lang="en-GB"/>
          </a:p>
        </p:txBody>
      </p:sp>
      <p:sp>
        <p:nvSpPr>
          <p:cNvPr id="5" name="Footer Placeholder 4">
            <a:extLst>
              <a:ext uri="{FF2B5EF4-FFF2-40B4-BE49-F238E27FC236}">
                <a16:creationId xmlns:a16="http://schemas.microsoft.com/office/drawing/2014/main" id="{1FD3F62D-2572-73E1-F606-9536ADD40B6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9AF40B-D646-2661-1BDA-4B1B49429BB2}"/>
              </a:ext>
            </a:extLst>
          </p:cNvPr>
          <p:cNvSpPr>
            <a:spLocks noGrp="1"/>
          </p:cNvSpPr>
          <p:nvPr>
            <p:ph type="sldNum" sz="quarter" idx="12"/>
          </p:nvPr>
        </p:nvSpPr>
        <p:spPr/>
        <p:txBody>
          <a:bodyPr/>
          <a:lstStyle/>
          <a:p>
            <a:fld id="{D7D07478-017B-4DE0-9CC7-38427A1BE040}" type="slidenum">
              <a:rPr lang="en-GB" smtClean="0"/>
              <a:t>‹#›</a:t>
            </a:fld>
            <a:endParaRPr lang="en-GB"/>
          </a:p>
        </p:txBody>
      </p:sp>
    </p:spTree>
    <p:extLst>
      <p:ext uri="{BB962C8B-B14F-4D97-AF65-F5344CB8AC3E}">
        <p14:creationId xmlns:p14="http://schemas.microsoft.com/office/powerpoint/2010/main" val="2959008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76F19-8445-13B8-45A8-2BBA5B315AF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11ABB77-90E4-FCB9-B934-04A08DCBDD6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E87D80E-358F-8F53-70A8-2669E8F71880}"/>
              </a:ext>
            </a:extLst>
          </p:cNvPr>
          <p:cNvSpPr>
            <a:spLocks noGrp="1"/>
          </p:cNvSpPr>
          <p:nvPr>
            <p:ph type="dt" sz="half" idx="10"/>
          </p:nvPr>
        </p:nvSpPr>
        <p:spPr/>
        <p:txBody>
          <a:bodyPr/>
          <a:lstStyle/>
          <a:p>
            <a:fld id="{4AF078A6-17E7-439D-B2EA-5EBE40C16770}" type="datetimeFigureOut">
              <a:rPr lang="en-GB" smtClean="0"/>
              <a:t>11/09/2025</a:t>
            </a:fld>
            <a:endParaRPr lang="en-GB"/>
          </a:p>
        </p:txBody>
      </p:sp>
      <p:sp>
        <p:nvSpPr>
          <p:cNvPr id="5" name="Footer Placeholder 4">
            <a:extLst>
              <a:ext uri="{FF2B5EF4-FFF2-40B4-BE49-F238E27FC236}">
                <a16:creationId xmlns:a16="http://schemas.microsoft.com/office/drawing/2014/main" id="{5723A2F7-3B8B-DA88-5E1C-B86A8B29D7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D901CBC-955E-CC3D-A5AA-8CE00BF0B396}"/>
              </a:ext>
            </a:extLst>
          </p:cNvPr>
          <p:cNvSpPr>
            <a:spLocks noGrp="1"/>
          </p:cNvSpPr>
          <p:nvPr>
            <p:ph type="sldNum" sz="quarter" idx="12"/>
          </p:nvPr>
        </p:nvSpPr>
        <p:spPr/>
        <p:txBody>
          <a:bodyPr/>
          <a:lstStyle/>
          <a:p>
            <a:fld id="{D7D07478-017B-4DE0-9CC7-38427A1BE040}" type="slidenum">
              <a:rPr lang="en-GB" smtClean="0"/>
              <a:t>‹#›</a:t>
            </a:fld>
            <a:endParaRPr lang="en-GB"/>
          </a:p>
        </p:txBody>
      </p:sp>
    </p:spTree>
    <p:extLst>
      <p:ext uri="{BB962C8B-B14F-4D97-AF65-F5344CB8AC3E}">
        <p14:creationId xmlns:p14="http://schemas.microsoft.com/office/powerpoint/2010/main" val="3932003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B3AD1-DAE8-7D90-B116-3A9534FD320D}"/>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DFEA0FE-7E09-8BC8-518B-34849DDDFFD0}"/>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72C91AA-C231-D0E3-4F75-C58EA36705FC}"/>
              </a:ext>
            </a:extLst>
          </p:cNvPr>
          <p:cNvSpPr>
            <a:spLocks noGrp="1"/>
          </p:cNvSpPr>
          <p:nvPr>
            <p:ph type="dt" sz="half" idx="10"/>
          </p:nvPr>
        </p:nvSpPr>
        <p:spPr/>
        <p:txBody>
          <a:bodyPr/>
          <a:lstStyle/>
          <a:p>
            <a:fld id="{4AF078A6-17E7-439D-B2EA-5EBE40C16770}" type="datetimeFigureOut">
              <a:rPr lang="en-GB" smtClean="0"/>
              <a:t>11/09/2025</a:t>
            </a:fld>
            <a:endParaRPr lang="en-GB"/>
          </a:p>
        </p:txBody>
      </p:sp>
      <p:sp>
        <p:nvSpPr>
          <p:cNvPr id="5" name="Footer Placeholder 4">
            <a:extLst>
              <a:ext uri="{FF2B5EF4-FFF2-40B4-BE49-F238E27FC236}">
                <a16:creationId xmlns:a16="http://schemas.microsoft.com/office/drawing/2014/main" id="{6B10D217-9F84-1924-0711-9AC5FB8D653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A4D8745-2EE0-EA81-5FE0-391F063E9744}"/>
              </a:ext>
            </a:extLst>
          </p:cNvPr>
          <p:cNvSpPr>
            <a:spLocks noGrp="1"/>
          </p:cNvSpPr>
          <p:nvPr>
            <p:ph type="sldNum" sz="quarter" idx="12"/>
          </p:nvPr>
        </p:nvSpPr>
        <p:spPr/>
        <p:txBody>
          <a:bodyPr/>
          <a:lstStyle/>
          <a:p>
            <a:fld id="{D7D07478-017B-4DE0-9CC7-38427A1BE040}" type="slidenum">
              <a:rPr lang="en-GB" smtClean="0"/>
              <a:t>‹#›</a:t>
            </a:fld>
            <a:endParaRPr lang="en-GB"/>
          </a:p>
        </p:txBody>
      </p:sp>
    </p:spTree>
    <p:extLst>
      <p:ext uri="{BB962C8B-B14F-4D97-AF65-F5344CB8AC3E}">
        <p14:creationId xmlns:p14="http://schemas.microsoft.com/office/powerpoint/2010/main" val="529931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58E0B-BEC7-0478-DDCA-E7A874658C1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C809EE1-780A-5D2F-BBB0-8F6BEA860AE4}"/>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E0400E3-B8E0-1A31-DE25-925F57F0CC5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DEFE7F5-873E-A8C4-9FD9-2B84988C3AC5}"/>
              </a:ext>
            </a:extLst>
          </p:cNvPr>
          <p:cNvSpPr>
            <a:spLocks noGrp="1"/>
          </p:cNvSpPr>
          <p:nvPr>
            <p:ph type="dt" sz="half" idx="10"/>
          </p:nvPr>
        </p:nvSpPr>
        <p:spPr/>
        <p:txBody>
          <a:bodyPr/>
          <a:lstStyle/>
          <a:p>
            <a:fld id="{4AF078A6-17E7-439D-B2EA-5EBE40C16770}" type="datetimeFigureOut">
              <a:rPr lang="en-GB" smtClean="0"/>
              <a:t>11/09/2025</a:t>
            </a:fld>
            <a:endParaRPr lang="en-GB"/>
          </a:p>
        </p:txBody>
      </p:sp>
      <p:sp>
        <p:nvSpPr>
          <p:cNvPr id="6" name="Footer Placeholder 5">
            <a:extLst>
              <a:ext uri="{FF2B5EF4-FFF2-40B4-BE49-F238E27FC236}">
                <a16:creationId xmlns:a16="http://schemas.microsoft.com/office/drawing/2014/main" id="{ED4F8402-61CE-E49D-A25E-4AAAD00ADB2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11E1FF8-9B7F-1748-C339-E3CF439241F2}"/>
              </a:ext>
            </a:extLst>
          </p:cNvPr>
          <p:cNvSpPr>
            <a:spLocks noGrp="1"/>
          </p:cNvSpPr>
          <p:nvPr>
            <p:ph type="sldNum" sz="quarter" idx="12"/>
          </p:nvPr>
        </p:nvSpPr>
        <p:spPr/>
        <p:txBody>
          <a:bodyPr/>
          <a:lstStyle/>
          <a:p>
            <a:fld id="{D7D07478-017B-4DE0-9CC7-38427A1BE040}" type="slidenum">
              <a:rPr lang="en-GB" smtClean="0"/>
              <a:t>‹#›</a:t>
            </a:fld>
            <a:endParaRPr lang="en-GB"/>
          </a:p>
        </p:txBody>
      </p:sp>
    </p:spTree>
    <p:extLst>
      <p:ext uri="{BB962C8B-B14F-4D97-AF65-F5344CB8AC3E}">
        <p14:creationId xmlns:p14="http://schemas.microsoft.com/office/powerpoint/2010/main" val="173079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1134D-D414-9ACF-91D7-1009DDDEB82C}"/>
              </a:ext>
            </a:extLst>
          </p:cNvPr>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3643054-500F-C0D5-EFEC-CC5354F05B5B}"/>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A99DB0C-E3FB-2730-1052-FFE2F463A858}"/>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B0B9B48-5B06-EBF2-C9F3-316212F7B194}"/>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4AAB8AF4-F644-CF1F-F07C-75B8A4C059F7}"/>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56F6226-3142-7984-B5E0-094DBE62A41B}"/>
              </a:ext>
            </a:extLst>
          </p:cNvPr>
          <p:cNvSpPr>
            <a:spLocks noGrp="1"/>
          </p:cNvSpPr>
          <p:nvPr>
            <p:ph type="dt" sz="half" idx="10"/>
          </p:nvPr>
        </p:nvSpPr>
        <p:spPr/>
        <p:txBody>
          <a:bodyPr/>
          <a:lstStyle/>
          <a:p>
            <a:fld id="{4AF078A6-17E7-439D-B2EA-5EBE40C16770}" type="datetimeFigureOut">
              <a:rPr lang="en-GB" smtClean="0"/>
              <a:t>11/09/2025</a:t>
            </a:fld>
            <a:endParaRPr lang="en-GB"/>
          </a:p>
        </p:txBody>
      </p:sp>
      <p:sp>
        <p:nvSpPr>
          <p:cNvPr id="8" name="Footer Placeholder 7">
            <a:extLst>
              <a:ext uri="{FF2B5EF4-FFF2-40B4-BE49-F238E27FC236}">
                <a16:creationId xmlns:a16="http://schemas.microsoft.com/office/drawing/2014/main" id="{3B6BE07D-36E2-4482-272F-63BC9B24D32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F739FBA-8A9D-6E0D-1C5A-FD1DC939B52E}"/>
              </a:ext>
            </a:extLst>
          </p:cNvPr>
          <p:cNvSpPr>
            <a:spLocks noGrp="1"/>
          </p:cNvSpPr>
          <p:nvPr>
            <p:ph type="sldNum" sz="quarter" idx="12"/>
          </p:nvPr>
        </p:nvSpPr>
        <p:spPr/>
        <p:txBody>
          <a:bodyPr/>
          <a:lstStyle/>
          <a:p>
            <a:fld id="{D7D07478-017B-4DE0-9CC7-38427A1BE040}" type="slidenum">
              <a:rPr lang="en-GB" smtClean="0"/>
              <a:t>‹#›</a:t>
            </a:fld>
            <a:endParaRPr lang="en-GB"/>
          </a:p>
        </p:txBody>
      </p:sp>
    </p:spTree>
    <p:extLst>
      <p:ext uri="{BB962C8B-B14F-4D97-AF65-F5344CB8AC3E}">
        <p14:creationId xmlns:p14="http://schemas.microsoft.com/office/powerpoint/2010/main" val="1243643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9106A-89BD-C031-EC7E-E2B3EC7E646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63CDB13-C253-9BE3-CC2D-9B752BC15A6E}"/>
              </a:ext>
            </a:extLst>
          </p:cNvPr>
          <p:cNvSpPr>
            <a:spLocks noGrp="1"/>
          </p:cNvSpPr>
          <p:nvPr>
            <p:ph type="dt" sz="half" idx="10"/>
          </p:nvPr>
        </p:nvSpPr>
        <p:spPr/>
        <p:txBody>
          <a:bodyPr/>
          <a:lstStyle/>
          <a:p>
            <a:fld id="{4AF078A6-17E7-439D-B2EA-5EBE40C16770}" type="datetimeFigureOut">
              <a:rPr lang="en-GB" smtClean="0"/>
              <a:t>11/09/2025</a:t>
            </a:fld>
            <a:endParaRPr lang="en-GB"/>
          </a:p>
        </p:txBody>
      </p:sp>
      <p:sp>
        <p:nvSpPr>
          <p:cNvPr id="4" name="Footer Placeholder 3">
            <a:extLst>
              <a:ext uri="{FF2B5EF4-FFF2-40B4-BE49-F238E27FC236}">
                <a16:creationId xmlns:a16="http://schemas.microsoft.com/office/drawing/2014/main" id="{F3444966-9B96-9C56-1594-AADF15DC3A0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06AC6AA-9718-A9B7-47B4-65074282B96D}"/>
              </a:ext>
            </a:extLst>
          </p:cNvPr>
          <p:cNvSpPr>
            <a:spLocks noGrp="1"/>
          </p:cNvSpPr>
          <p:nvPr>
            <p:ph type="sldNum" sz="quarter" idx="12"/>
          </p:nvPr>
        </p:nvSpPr>
        <p:spPr/>
        <p:txBody>
          <a:bodyPr/>
          <a:lstStyle/>
          <a:p>
            <a:fld id="{D7D07478-017B-4DE0-9CC7-38427A1BE040}" type="slidenum">
              <a:rPr lang="en-GB" smtClean="0"/>
              <a:t>‹#›</a:t>
            </a:fld>
            <a:endParaRPr lang="en-GB"/>
          </a:p>
        </p:txBody>
      </p:sp>
    </p:spTree>
    <p:extLst>
      <p:ext uri="{BB962C8B-B14F-4D97-AF65-F5344CB8AC3E}">
        <p14:creationId xmlns:p14="http://schemas.microsoft.com/office/powerpoint/2010/main" val="1229772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C445EE5-B3A7-2A8F-A382-C9031F5005FF}"/>
              </a:ext>
            </a:extLst>
          </p:cNvPr>
          <p:cNvSpPr>
            <a:spLocks noGrp="1"/>
          </p:cNvSpPr>
          <p:nvPr>
            <p:ph type="dt" sz="half" idx="10"/>
          </p:nvPr>
        </p:nvSpPr>
        <p:spPr/>
        <p:txBody>
          <a:bodyPr/>
          <a:lstStyle/>
          <a:p>
            <a:fld id="{4AF078A6-17E7-439D-B2EA-5EBE40C16770}" type="datetimeFigureOut">
              <a:rPr lang="en-GB" smtClean="0"/>
              <a:t>11/09/2025</a:t>
            </a:fld>
            <a:endParaRPr lang="en-GB"/>
          </a:p>
        </p:txBody>
      </p:sp>
      <p:sp>
        <p:nvSpPr>
          <p:cNvPr id="3" name="Footer Placeholder 2">
            <a:extLst>
              <a:ext uri="{FF2B5EF4-FFF2-40B4-BE49-F238E27FC236}">
                <a16:creationId xmlns:a16="http://schemas.microsoft.com/office/drawing/2014/main" id="{E25F2BF1-0047-5C92-EBF7-64D9693912A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632A4E9-CF64-149F-9270-FD8743DD8EA0}"/>
              </a:ext>
            </a:extLst>
          </p:cNvPr>
          <p:cNvSpPr>
            <a:spLocks noGrp="1"/>
          </p:cNvSpPr>
          <p:nvPr>
            <p:ph type="sldNum" sz="quarter" idx="12"/>
          </p:nvPr>
        </p:nvSpPr>
        <p:spPr/>
        <p:txBody>
          <a:bodyPr/>
          <a:lstStyle/>
          <a:p>
            <a:fld id="{D7D07478-017B-4DE0-9CC7-38427A1BE040}" type="slidenum">
              <a:rPr lang="en-GB" smtClean="0"/>
              <a:t>‹#›</a:t>
            </a:fld>
            <a:endParaRPr lang="en-GB"/>
          </a:p>
        </p:txBody>
      </p:sp>
    </p:spTree>
    <p:extLst>
      <p:ext uri="{BB962C8B-B14F-4D97-AF65-F5344CB8AC3E}">
        <p14:creationId xmlns:p14="http://schemas.microsoft.com/office/powerpoint/2010/main" val="1358767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CE4B2-FDE1-6CAB-9C97-6B388B841DA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070319F-7BA0-A2AD-96F0-77E748EF431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B23E1A7-D8D6-DB85-DA42-338EC836D85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E31E96F5-1CE6-AA91-8D7D-334EA22BFB55}"/>
              </a:ext>
            </a:extLst>
          </p:cNvPr>
          <p:cNvSpPr>
            <a:spLocks noGrp="1"/>
          </p:cNvSpPr>
          <p:nvPr>
            <p:ph type="dt" sz="half" idx="10"/>
          </p:nvPr>
        </p:nvSpPr>
        <p:spPr/>
        <p:txBody>
          <a:bodyPr/>
          <a:lstStyle/>
          <a:p>
            <a:fld id="{4AF078A6-17E7-439D-B2EA-5EBE40C16770}" type="datetimeFigureOut">
              <a:rPr lang="en-GB" smtClean="0"/>
              <a:t>11/09/2025</a:t>
            </a:fld>
            <a:endParaRPr lang="en-GB"/>
          </a:p>
        </p:txBody>
      </p:sp>
      <p:sp>
        <p:nvSpPr>
          <p:cNvPr id="6" name="Footer Placeholder 5">
            <a:extLst>
              <a:ext uri="{FF2B5EF4-FFF2-40B4-BE49-F238E27FC236}">
                <a16:creationId xmlns:a16="http://schemas.microsoft.com/office/drawing/2014/main" id="{26D42935-200B-09E9-B87C-06025C399B6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50C7C8E-AF88-6414-3907-DFE714CFC73C}"/>
              </a:ext>
            </a:extLst>
          </p:cNvPr>
          <p:cNvSpPr>
            <a:spLocks noGrp="1"/>
          </p:cNvSpPr>
          <p:nvPr>
            <p:ph type="sldNum" sz="quarter" idx="12"/>
          </p:nvPr>
        </p:nvSpPr>
        <p:spPr/>
        <p:txBody>
          <a:bodyPr/>
          <a:lstStyle/>
          <a:p>
            <a:fld id="{D7D07478-017B-4DE0-9CC7-38427A1BE040}" type="slidenum">
              <a:rPr lang="en-GB" smtClean="0"/>
              <a:t>‹#›</a:t>
            </a:fld>
            <a:endParaRPr lang="en-GB"/>
          </a:p>
        </p:txBody>
      </p:sp>
    </p:spTree>
    <p:extLst>
      <p:ext uri="{BB962C8B-B14F-4D97-AF65-F5344CB8AC3E}">
        <p14:creationId xmlns:p14="http://schemas.microsoft.com/office/powerpoint/2010/main" val="2426874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27427-E83A-30F3-2F18-6C1FC450E1D4}"/>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30B1832-3DA0-650E-D3AD-3659A3B664DB}"/>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a:extLst>
              <a:ext uri="{FF2B5EF4-FFF2-40B4-BE49-F238E27FC236}">
                <a16:creationId xmlns:a16="http://schemas.microsoft.com/office/drawing/2014/main" id="{448AE70E-D229-04E9-EAA9-0C193E20B0B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9FA7032-E0D7-1D86-E2BC-D63E37FA0DBD}"/>
              </a:ext>
            </a:extLst>
          </p:cNvPr>
          <p:cNvSpPr>
            <a:spLocks noGrp="1"/>
          </p:cNvSpPr>
          <p:nvPr>
            <p:ph type="dt" sz="half" idx="10"/>
          </p:nvPr>
        </p:nvSpPr>
        <p:spPr/>
        <p:txBody>
          <a:bodyPr/>
          <a:lstStyle/>
          <a:p>
            <a:fld id="{4AF078A6-17E7-439D-B2EA-5EBE40C16770}" type="datetimeFigureOut">
              <a:rPr lang="en-GB" smtClean="0"/>
              <a:t>11/09/2025</a:t>
            </a:fld>
            <a:endParaRPr lang="en-GB"/>
          </a:p>
        </p:txBody>
      </p:sp>
      <p:sp>
        <p:nvSpPr>
          <p:cNvPr id="6" name="Footer Placeholder 5">
            <a:extLst>
              <a:ext uri="{FF2B5EF4-FFF2-40B4-BE49-F238E27FC236}">
                <a16:creationId xmlns:a16="http://schemas.microsoft.com/office/drawing/2014/main" id="{1C98F974-EAAE-F672-55AA-19506E657F7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57F74BE-1001-AFE1-0104-3FB8AF67CF4E}"/>
              </a:ext>
            </a:extLst>
          </p:cNvPr>
          <p:cNvSpPr>
            <a:spLocks noGrp="1"/>
          </p:cNvSpPr>
          <p:nvPr>
            <p:ph type="sldNum" sz="quarter" idx="12"/>
          </p:nvPr>
        </p:nvSpPr>
        <p:spPr/>
        <p:txBody>
          <a:bodyPr/>
          <a:lstStyle/>
          <a:p>
            <a:fld id="{D7D07478-017B-4DE0-9CC7-38427A1BE040}" type="slidenum">
              <a:rPr lang="en-GB" smtClean="0"/>
              <a:t>‹#›</a:t>
            </a:fld>
            <a:endParaRPr lang="en-GB"/>
          </a:p>
        </p:txBody>
      </p:sp>
    </p:spTree>
    <p:extLst>
      <p:ext uri="{BB962C8B-B14F-4D97-AF65-F5344CB8AC3E}">
        <p14:creationId xmlns:p14="http://schemas.microsoft.com/office/powerpoint/2010/main" val="2850960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5674B4-526A-4A91-B026-2EB21DA0FBB7}"/>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9FDF6D5-F8F3-3E45-A1A9-8B89A1DF6927}"/>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94947A-E33A-92AC-A62F-355E5417DAC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4AF078A6-17E7-439D-B2EA-5EBE40C16770}" type="datetimeFigureOut">
              <a:rPr lang="en-GB" smtClean="0"/>
              <a:t>11/09/2025</a:t>
            </a:fld>
            <a:endParaRPr lang="en-GB"/>
          </a:p>
        </p:txBody>
      </p:sp>
      <p:sp>
        <p:nvSpPr>
          <p:cNvPr id="5" name="Footer Placeholder 4">
            <a:extLst>
              <a:ext uri="{FF2B5EF4-FFF2-40B4-BE49-F238E27FC236}">
                <a16:creationId xmlns:a16="http://schemas.microsoft.com/office/drawing/2014/main" id="{ADD4CA3A-DA1E-1002-F61F-9E3EB5EEB2A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A2881F88-85AB-CAEA-BAE0-8BAECE4BD94F}"/>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D7D07478-017B-4DE0-9CC7-38427A1BE040}" type="slidenum">
              <a:rPr lang="en-GB" smtClean="0"/>
              <a:t>‹#›</a:t>
            </a:fld>
            <a:endParaRPr lang="en-GB"/>
          </a:p>
        </p:txBody>
      </p:sp>
    </p:spTree>
    <p:extLst>
      <p:ext uri="{BB962C8B-B14F-4D97-AF65-F5344CB8AC3E}">
        <p14:creationId xmlns:p14="http://schemas.microsoft.com/office/powerpoint/2010/main" val="4187912145"/>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 id="2147483943" r:id="rId8"/>
    <p:sldLayoutId id="2147483944" r:id="rId9"/>
    <p:sldLayoutId id="2147483945" r:id="rId10"/>
    <p:sldLayoutId id="2147483946"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4.xml"/><Relationship Id="rId5" Type="http://schemas.openxmlformats.org/officeDocument/2006/relationships/image" Target="../media/image1.jpe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4.xml"/><Relationship Id="rId5" Type="http://schemas.openxmlformats.org/officeDocument/2006/relationships/image" Target="../media/image1.jpe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6.xml"/><Relationship Id="rId6" Type="http://schemas.openxmlformats.org/officeDocument/2006/relationships/image" Target="../media/image10.png"/><Relationship Id="rId5" Type="http://schemas.openxmlformats.org/officeDocument/2006/relationships/image" Target="../media/image1.jpe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mailto:sendco@bassingbourn.cambs.sch.uk" TargetMode="External"/></Relationships>
</file>

<file path=ppt/slides/_rels/slide14.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image" Target="../media/image2.png"/><Relationship Id="rId7"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hyperlink" Target="mailto:3Tr@bassingbourn.cambs.sch.uk" TargetMode="External"/><Relationship Id="rId5" Type="http://schemas.openxmlformats.org/officeDocument/2006/relationships/hyperlink" Target="mailto::3Ct@bassingbourn.cambs.sch.uk" TargetMode="Externa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4.xml"/><Relationship Id="rId5" Type="http://schemas.openxmlformats.org/officeDocument/2006/relationships/image" Target="../media/image1.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image" Target="../media/image1.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image" Target="../media/image3.png"/><Relationship Id="rId7"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8.png"/><Relationship Id="rId5" Type="http://schemas.microsoft.com/office/2007/relationships/hdphoto" Target="../media/hdphoto1.wdp"/><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image" Target="../media/image1.jpe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image" Target="../media/image1.jpe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4.xml"/><Relationship Id="rId5" Type="http://schemas.openxmlformats.org/officeDocument/2006/relationships/image" Target="../media/image1.jpe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image" Target="../media/image1.jpeg"/><Relationship Id="rId5" Type="http://schemas.openxmlformats.org/officeDocument/2006/relationships/image" Target="../media/image2.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942996" y="4267832"/>
            <a:ext cx="3604497" cy="1297115"/>
          </a:xfrm>
        </p:spPr>
        <p:txBody>
          <a:bodyPr anchor="t">
            <a:normAutofit fontScale="90000"/>
          </a:bodyPr>
          <a:lstStyle/>
          <a:p>
            <a:pPr algn="r"/>
            <a:r>
              <a:rPr lang="en-GB" sz="4400" b="1">
                <a:solidFill>
                  <a:schemeClr val="tx2"/>
                </a:solidFill>
              </a:rPr>
              <a:t>Welcome to Year 3</a:t>
            </a:r>
          </a:p>
        </p:txBody>
      </p:sp>
      <p:pic>
        <p:nvPicPr>
          <p:cNvPr id="4" name="Picture 3" descr="A logo for a school&#10;&#10;Description automatically generated">
            <a:extLst>
              <a:ext uri="{FF2B5EF4-FFF2-40B4-BE49-F238E27FC236}">
                <a16:creationId xmlns:a16="http://schemas.microsoft.com/office/drawing/2014/main" id="{1A09CBF8-55EB-9F73-A550-1EFD504A52CC}"/>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15218" b="16095"/>
          <a:stretch/>
        </p:blipFill>
        <p:spPr>
          <a:xfrm>
            <a:off x="255352" y="2923396"/>
            <a:ext cx="3106320" cy="1925608"/>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19" name="Group 18">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89" y="-5977"/>
            <a:ext cx="4679005" cy="6863979"/>
            <a:chOff x="305" y="-5977"/>
            <a:chExt cx="6238675" cy="6863979"/>
          </a:xfrm>
        </p:grpSpPr>
        <p:sp>
          <p:nvSpPr>
            <p:cNvPr id="14" name="Freeform: Shape 13">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3943152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756" y="216686"/>
            <a:ext cx="7024744" cy="745152"/>
          </a:xfrm>
        </p:spPr>
        <p:txBody>
          <a:bodyPr>
            <a:noAutofit/>
          </a:bodyPr>
          <a:lstStyle/>
          <a:p>
            <a:r>
              <a:rPr lang="en-GB" sz="3600" b="1"/>
              <a:t>Assessments</a:t>
            </a:r>
          </a:p>
        </p:txBody>
      </p:sp>
      <p:sp>
        <p:nvSpPr>
          <p:cNvPr id="6" name="Content Placeholder 2"/>
          <p:cNvSpPr>
            <a:spLocks noGrp="1"/>
          </p:cNvSpPr>
          <p:nvPr>
            <p:ph sz="half" idx="1"/>
          </p:nvPr>
        </p:nvSpPr>
        <p:spPr>
          <a:xfrm>
            <a:off x="215843" y="1005978"/>
            <a:ext cx="7785946" cy="2952328"/>
          </a:xfrm>
        </p:spPr>
        <p:txBody>
          <a:bodyPr>
            <a:noAutofit/>
          </a:bodyPr>
          <a:lstStyle/>
          <a:p>
            <a:pPr marL="68580" indent="0">
              <a:buNone/>
            </a:pPr>
            <a:r>
              <a:rPr lang="en-GB" sz="2800">
                <a:latin typeface="Calibri" panose="020F0502020204030204" pitchFamily="34" charset="0"/>
                <a:ea typeface="KBDARLINGMG" panose="02000603000000000000" pitchFamily="2" charset="0"/>
                <a:cs typeface="Calibri" panose="020F0502020204030204" pitchFamily="34" charset="0"/>
              </a:rPr>
              <a:t>In Year 3, we complete NFER assessments termly.  These cover a range of multiple choice and short answer questions.  </a:t>
            </a:r>
          </a:p>
          <a:p>
            <a:pPr marL="68580" indent="0">
              <a:buNone/>
            </a:pPr>
            <a:endParaRPr lang="en-GB" sz="2800">
              <a:latin typeface="Calibri" panose="020F0502020204030204" pitchFamily="34" charset="0"/>
              <a:ea typeface="KBDARLINGMG" panose="02000603000000000000" pitchFamily="2" charset="0"/>
              <a:cs typeface="Calibri" panose="020F0502020204030204" pitchFamily="34" charset="0"/>
            </a:endParaRPr>
          </a:p>
          <a:p>
            <a:pPr marL="68580" indent="0">
              <a:buNone/>
            </a:pPr>
            <a:r>
              <a:rPr lang="en-GB" sz="2800">
                <a:latin typeface="Calibri" panose="020F0502020204030204" pitchFamily="34" charset="0"/>
                <a:ea typeface="KBDARLINGMG" panose="02000603000000000000" pitchFamily="2" charset="0"/>
                <a:cs typeface="Calibri" panose="020F0502020204030204" pitchFamily="34" charset="0"/>
              </a:rPr>
              <a:t>They have seen these in Year 2 and are used across the school to help them prep for future tests. </a:t>
            </a:r>
          </a:p>
          <a:p>
            <a:pPr marL="68580" indent="0">
              <a:buNone/>
            </a:pPr>
            <a:endParaRPr lang="en-GB" sz="2800" b="1">
              <a:latin typeface="Calibri" panose="020F0502020204030204" pitchFamily="34" charset="0"/>
              <a:cs typeface="Calibri" panose="020F0502020204030204" pitchFamily="34" charset="0"/>
            </a:endParaRPr>
          </a:p>
          <a:p>
            <a:pPr marL="68580" indent="0">
              <a:buNone/>
            </a:pPr>
            <a:r>
              <a:rPr lang="en-GB" sz="2800" b="1">
                <a:latin typeface="Calibri" panose="020F0502020204030204" pitchFamily="34" charset="0"/>
                <a:cs typeface="Calibri" panose="020F0502020204030204" pitchFamily="34" charset="0"/>
              </a:rPr>
              <a:t>These are used to inform teacher practice and the scores are not shared with the children.</a:t>
            </a:r>
            <a:endParaRPr lang="en-GB" sz="2000" b="1">
              <a:latin typeface="Calibri" panose="020F0502020204030204" pitchFamily="34" charset="0"/>
              <a:cs typeface="Calibri" panose="020F0502020204030204" pitchFamily="34" charset="0"/>
            </a:endParaRPr>
          </a:p>
        </p:txBody>
      </p:sp>
      <p:pic>
        <p:nvPicPr>
          <p:cNvPr id="3" name="Picture 2" descr="A green plant with leaves&#10;&#10;Description automatically generated">
            <a:extLst>
              <a:ext uri="{FF2B5EF4-FFF2-40B4-BE49-F238E27FC236}">
                <a16:creationId xmlns:a16="http://schemas.microsoft.com/office/drawing/2014/main" id="{6946F604-A939-FC90-E8F6-C03F3E21AD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4" name="Picture 2" descr="preview">
            <a:extLst>
              <a:ext uri="{FF2B5EF4-FFF2-40B4-BE49-F238E27FC236}">
                <a16:creationId xmlns:a16="http://schemas.microsoft.com/office/drawing/2014/main" id="{3660D131-279A-0F24-47F6-3C10058FF463}"/>
              </a:ext>
            </a:extLst>
          </p:cNvPr>
          <p:cNvPicPr>
            <a:picLocks noChangeAspect="1" noChangeArrowheads="1"/>
          </p:cNvPicPr>
          <p:nvPr/>
        </p:nvPicPr>
        <p:blipFill>
          <a:blip r:embed="rId4">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pic>
        <p:nvPicPr>
          <p:cNvPr id="5" name="Picture 4" descr="A logo for a school&#10;&#10;Description automatically generated">
            <a:extLst>
              <a:ext uri="{FF2B5EF4-FFF2-40B4-BE49-F238E27FC236}">
                <a16:creationId xmlns:a16="http://schemas.microsoft.com/office/drawing/2014/main" id="{31A7F240-428A-C8C5-E308-EAD0558FB23F}"/>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t="15218" b="16095"/>
          <a:stretch/>
        </p:blipFill>
        <p:spPr>
          <a:xfrm>
            <a:off x="7115500" y="5383622"/>
            <a:ext cx="2028500" cy="1257692"/>
          </a:xfrm>
          <a:prstGeom prst="rect">
            <a:avLst/>
          </a:prstGeom>
        </p:spPr>
      </p:pic>
    </p:spTree>
    <p:extLst>
      <p:ext uri="{BB962C8B-B14F-4D97-AF65-F5344CB8AC3E}">
        <p14:creationId xmlns:p14="http://schemas.microsoft.com/office/powerpoint/2010/main" val="7229929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864" y="208049"/>
            <a:ext cx="8676267" cy="1313656"/>
          </a:xfrm>
        </p:spPr>
        <p:txBody>
          <a:bodyPr>
            <a:noAutofit/>
          </a:bodyPr>
          <a:lstStyle/>
          <a:p>
            <a:r>
              <a:rPr lang="en-GB" sz="3600" b="1"/>
              <a:t>Enrichment Opportunities</a:t>
            </a:r>
          </a:p>
        </p:txBody>
      </p:sp>
      <p:pic>
        <p:nvPicPr>
          <p:cNvPr id="3" name="Picture 2" descr="A green plant with leaves&#10;&#10;Description automatically generated">
            <a:extLst>
              <a:ext uri="{FF2B5EF4-FFF2-40B4-BE49-F238E27FC236}">
                <a16:creationId xmlns:a16="http://schemas.microsoft.com/office/drawing/2014/main" id="{89BCCD4F-56AF-FDB1-38F1-A30E2D0A01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6" name="Picture 2" descr="preview">
            <a:extLst>
              <a:ext uri="{FF2B5EF4-FFF2-40B4-BE49-F238E27FC236}">
                <a16:creationId xmlns:a16="http://schemas.microsoft.com/office/drawing/2014/main" id="{D035B11B-29FC-DFA7-6448-9D7E8F58EBF4}"/>
              </a:ext>
            </a:extLst>
          </p:cNvPr>
          <p:cNvPicPr>
            <a:picLocks noChangeAspect="1" noChangeArrowheads="1"/>
          </p:cNvPicPr>
          <p:nvPr/>
        </p:nvPicPr>
        <p:blipFill>
          <a:blip r:embed="rId4">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pic>
        <p:nvPicPr>
          <p:cNvPr id="7" name="Picture 6" descr="A logo for a school&#10;&#10;Description automatically generated">
            <a:extLst>
              <a:ext uri="{FF2B5EF4-FFF2-40B4-BE49-F238E27FC236}">
                <a16:creationId xmlns:a16="http://schemas.microsoft.com/office/drawing/2014/main" id="{262E0BBA-3B7C-4EAF-EB77-A13E8507DFD9}"/>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t="15218" b="16095"/>
          <a:stretch/>
        </p:blipFill>
        <p:spPr>
          <a:xfrm>
            <a:off x="7115500" y="5383622"/>
            <a:ext cx="2028500" cy="1257692"/>
          </a:xfrm>
          <a:prstGeom prst="rect">
            <a:avLst/>
          </a:prstGeom>
        </p:spPr>
      </p:pic>
      <p:sp>
        <p:nvSpPr>
          <p:cNvPr id="4" name="Content Placeholder 3"/>
          <p:cNvSpPr>
            <a:spLocks noGrp="1"/>
          </p:cNvSpPr>
          <p:nvPr>
            <p:ph sz="half" idx="1"/>
          </p:nvPr>
        </p:nvSpPr>
        <p:spPr>
          <a:xfrm>
            <a:off x="365869" y="1262744"/>
            <a:ext cx="8095959" cy="5050970"/>
          </a:xfrm>
        </p:spPr>
        <p:txBody>
          <a:bodyPr>
            <a:normAutofit fontScale="77500" lnSpcReduction="20000"/>
          </a:bodyPr>
          <a:lstStyle/>
          <a:p>
            <a:pPr marL="0" indent="0">
              <a:buNone/>
            </a:pPr>
            <a:r>
              <a:rPr lang="en-GB" sz="2800">
                <a:latin typeface="Calibri" panose="020F0502020204030204" pitchFamily="34" charset="0"/>
                <a:ea typeface="KBDARLINGMG" panose="02000603000000000000" pitchFamily="2" charset="0"/>
                <a:cs typeface="Calibri" panose="020F0502020204030204" pitchFamily="34" charset="0"/>
              </a:rPr>
              <a:t>We believe learning beyond the classroom are extremely important.</a:t>
            </a:r>
          </a:p>
          <a:p>
            <a:pPr marL="0" indent="0">
              <a:buNone/>
            </a:pPr>
            <a:endParaRPr lang="en-GB" sz="2800">
              <a:latin typeface="Calibri" panose="020F0502020204030204" pitchFamily="34" charset="0"/>
              <a:cs typeface="Calibri" panose="020F0502020204030204" pitchFamily="34" charset="0"/>
            </a:endParaRPr>
          </a:p>
          <a:p>
            <a:pPr marL="0" indent="0">
              <a:buNone/>
            </a:pPr>
            <a:r>
              <a:rPr lang="en-GB" sz="2800">
                <a:latin typeface="Calibri" panose="020F0502020204030204" pitchFamily="34" charset="0"/>
                <a:cs typeface="Calibri" panose="020F0502020204030204" pitchFamily="34" charset="0"/>
              </a:rPr>
              <a:t>These can be visits, workshops and whole school themed days.</a:t>
            </a:r>
          </a:p>
          <a:p>
            <a:pPr marL="0" indent="0">
              <a:buNone/>
            </a:pPr>
            <a:endParaRPr lang="en-GB" sz="2800">
              <a:latin typeface="Calibri" panose="020F0502020204030204" pitchFamily="34" charset="0"/>
              <a:cs typeface="Calibri" panose="020F0502020204030204" pitchFamily="34" charset="0"/>
            </a:endParaRPr>
          </a:p>
          <a:p>
            <a:pPr marL="0" indent="0">
              <a:buNone/>
            </a:pPr>
            <a:r>
              <a:rPr lang="en-GB" sz="2800">
                <a:latin typeface="Calibri" panose="020F0502020204030204" pitchFamily="34" charset="0"/>
                <a:cs typeface="Calibri" panose="020F0502020204030204" pitchFamily="34" charset="0"/>
              </a:rPr>
              <a:t>We are already booked to go to Flag Fen Cave where we will be looking at Stone Age Survival which will include:</a:t>
            </a:r>
          </a:p>
          <a:p>
            <a:r>
              <a:rPr lang="en-GB" sz="2800">
                <a:latin typeface="Calibri" panose="020F0502020204030204" pitchFamily="34" charset="0"/>
                <a:cs typeface="Calibri" panose="020F0502020204030204" pitchFamily="34" charset="0"/>
              </a:rPr>
              <a:t>Explore and experience how people lived and survived in prehistory, including traditional skills, materials and processes. </a:t>
            </a:r>
          </a:p>
          <a:p>
            <a:r>
              <a:rPr lang="en-GB" sz="2800">
                <a:latin typeface="Calibri" panose="020F0502020204030204" pitchFamily="34" charset="0"/>
                <a:cs typeface="Calibri" panose="020F0502020204030204" pitchFamily="34" charset="0"/>
              </a:rPr>
              <a:t>Deduct and make statements and inferences from evidence.  </a:t>
            </a:r>
          </a:p>
          <a:p>
            <a:r>
              <a:rPr lang="en-GB" sz="2800">
                <a:latin typeface="Calibri" panose="020F0502020204030204" pitchFamily="34" charset="0"/>
                <a:cs typeface="Calibri" panose="020F0502020204030204" pitchFamily="34" charset="0"/>
              </a:rPr>
              <a:t>Understand methods of historical enquiry including experimental archaeology </a:t>
            </a:r>
          </a:p>
          <a:p>
            <a:r>
              <a:rPr lang="en-GB" sz="2800">
                <a:latin typeface="Calibri" panose="020F0502020204030204" pitchFamily="34" charset="0"/>
                <a:cs typeface="Calibri" panose="020F0502020204030204" pitchFamily="34" charset="0"/>
              </a:rPr>
              <a:t>Develop an understanding of the changes in Britain from the Stone Age to the Iron Age. </a:t>
            </a:r>
          </a:p>
          <a:p>
            <a:r>
              <a:rPr lang="en-GB" sz="2800">
                <a:latin typeface="Calibri" panose="020F0502020204030204" pitchFamily="34" charset="0"/>
                <a:cs typeface="Calibri" panose="020F0502020204030204" pitchFamily="34" charset="0"/>
              </a:rPr>
              <a:t>Develop outdoor, team working and problem-solving skills </a:t>
            </a:r>
          </a:p>
          <a:p>
            <a:r>
              <a:rPr lang="en-GB" sz="2800">
                <a:latin typeface="Calibri" panose="020F0502020204030204" pitchFamily="34" charset="0"/>
                <a:cs typeface="Calibri" panose="020F0502020204030204" pitchFamily="34" charset="0"/>
              </a:rPr>
              <a:t>Experience nature and how to interact with the outdoor environment</a:t>
            </a:r>
          </a:p>
        </p:txBody>
      </p:sp>
    </p:spTree>
    <p:extLst>
      <p:ext uri="{BB962C8B-B14F-4D97-AF65-F5344CB8AC3E}">
        <p14:creationId xmlns:p14="http://schemas.microsoft.com/office/powerpoint/2010/main" val="41123073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green plant with leaves&#10;&#10;Description automatically generated">
            <a:extLst>
              <a:ext uri="{FF2B5EF4-FFF2-40B4-BE49-F238E27FC236}">
                <a16:creationId xmlns:a16="http://schemas.microsoft.com/office/drawing/2014/main" id="{00674ABE-39BE-74D8-F74A-44A6A67350F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7" name="Picture 2" descr="preview">
            <a:extLst>
              <a:ext uri="{FF2B5EF4-FFF2-40B4-BE49-F238E27FC236}">
                <a16:creationId xmlns:a16="http://schemas.microsoft.com/office/drawing/2014/main" id="{9F032016-F599-2267-A94A-B3F65691DE70}"/>
              </a:ext>
            </a:extLst>
          </p:cNvPr>
          <p:cNvPicPr>
            <a:picLocks noChangeAspect="1" noChangeArrowheads="1"/>
          </p:cNvPicPr>
          <p:nvPr/>
        </p:nvPicPr>
        <p:blipFill>
          <a:blip r:embed="rId4">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pic>
        <p:nvPicPr>
          <p:cNvPr id="11" name="Picture 10" descr="A logo for a school&#10;&#10;Description automatically generated">
            <a:extLst>
              <a:ext uri="{FF2B5EF4-FFF2-40B4-BE49-F238E27FC236}">
                <a16:creationId xmlns:a16="http://schemas.microsoft.com/office/drawing/2014/main" id="{49753927-89F3-F68D-DD33-27C0EBFAABDE}"/>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t="15218" b="16095"/>
          <a:stretch/>
        </p:blipFill>
        <p:spPr>
          <a:xfrm>
            <a:off x="7115500" y="5383622"/>
            <a:ext cx="2028500" cy="1257692"/>
          </a:xfrm>
          <a:prstGeom prst="rect">
            <a:avLst/>
          </a:prstGeom>
        </p:spPr>
      </p:pic>
      <p:pic>
        <p:nvPicPr>
          <p:cNvPr id="3" name="Picture 2">
            <a:extLst>
              <a:ext uri="{FF2B5EF4-FFF2-40B4-BE49-F238E27FC236}">
                <a16:creationId xmlns:a16="http://schemas.microsoft.com/office/drawing/2014/main" id="{B8B48891-9B77-08F5-4DFE-4C1CD81EA460}"/>
              </a:ext>
            </a:extLst>
          </p:cNvPr>
          <p:cNvPicPr>
            <a:picLocks noChangeAspect="1"/>
          </p:cNvPicPr>
          <p:nvPr/>
        </p:nvPicPr>
        <p:blipFill>
          <a:blip r:embed="rId6"/>
          <a:stretch>
            <a:fillRect/>
          </a:stretch>
        </p:blipFill>
        <p:spPr>
          <a:xfrm>
            <a:off x="0" y="1626219"/>
            <a:ext cx="9144000" cy="3605561"/>
          </a:xfrm>
          <a:prstGeom prst="rect">
            <a:avLst/>
          </a:prstGeom>
        </p:spPr>
      </p:pic>
      <p:sp>
        <p:nvSpPr>
          <p:cNvPr id="4" name="TextBox 3">
            <a:extLst>
              <a:ext uri="{FF2B5EF4-FFF2-40B4-BE49-F238E27FC236}">
                <a16:creationId xmlns:a16="http://schemas.microsoft.com/office/drawing/2014/main" id="{46AEEFC8-2DDB-71B6-B3EF-912AF9E10166}"/>
              </a:ext>
            </a:extLst>
          </p:cNvPr>
          <p:cNvSpPr txBox="1"/>
          <p:nvPr/>
        </p:nvSpPr>
        <p:spPr>
          <a:xfrm>
            <a:off x="175364" y="474628"/>
            <a:ext cx="5549030" cy="646331"/>
          </a:xfrm>
          <a:prstGeom prst="rect">
            <a:avLst/>
          </a:prstGeom>
          <a:noFill/>
        </p:spPr>
        <p:txBody>
          <a:bodyPr wrap="square" rtlCol="0">
            <a:spAutoFit/>
          </a:bodyPr>
          <a:lstStyle/>
          <a:p>
            <a:r>
              <a:rPr lang="en-GB" sz="3600" b="1" u="sng"/>
              <a:t>Attendance Matters</a:t>
            </a:r>
          </a:p>
        </p:txBody>
      </p:sp>
    </p:spTree>
    <p:extLst>
      <p:ext uri="{BB962C8B-B14F-4D97-AF65-F5344CB8AC3E}">
        <p14:creationId xmlns:p14="http://schemas.microsoft.com/office/powerpoint/2010/main" val="11608955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green plant with leaves&#10;&#10;Description automatically generated">
            <a:extLst>
              <a:ext uri="{FF2B5EF4-FFF2-40B4-BE49-F238E27FC236}">
                <a16:creationId xmlns:a16="http://schemas.microsoft.com/office/drawing/2014/main" id="{970C330E-2C9A-93D7-53F0-4550DCA1CB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5" name="Picture 4" descr="preview">
            <a:extLst>
              <a:ext uri="{FF2B5EF4-FFF2-40B4-BE49-F238E27FC236}">
                <a16:creationId xmlns:a16="http://schemas.microsoft.com/office/drawing/2014/main" id="{8D90AA12-AB61-CE4C-83D0-F2F8543A0B69}"/>
              </a:ext>
            </a:extLst>
          </p:cNvPr>
          <p:cNvPicPr>
            <a:picLocks noChangeAspect="1" noChangeArrowheads="1"/>
          </p:cNvPicPr>
          <p:nvPr/>
        </p:nvPicPr>
        <p:blipFill>
          <a:blip r:embed="rId3">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sp>
        <p:nvSpPr>
          <p:cNvPr id="2" name="Title 1">
            <a:extLst>
              <a:ext uri="{FF2B5EF4-FFF2-40B4-BE49-F238E27FC236}">
                <a16:creationId xmlns:a16="http://schemas.microsoft.com/office/drawing/2014/main" id="{5AA5D54B-B6D0-5CBB-6914-65CBB6B5517B}"/>
              </a:ext>
            </a:extLst>
          </p:cNvPr>
          <p:cNvSpPr>
            <a:spLocks noGrp="1"/>
          </p:cNvSpPr>
          <p:nvPr>
            <p:ph type="title"/>
          </p:nvPr>
        </p:nvSpPr>
        <p:spPr>
          <a:xfrm>
            <a:off x="113499" y="175374"/>
            <a:ext cx="7886700" cy="783416"/>
          </a:xfrm>
        </p:spPr>
        <p:txBody>
          <a:bodyPr>
            <a:normAutofit/>
          </a:bodyPr>
          <a:lstStyle/>
          <a:p>
            <a:r>
              <a:rPr lang="en-US" sz="3600" b="1">
                <a:ea typeface="Calibri"/>
                <a:cs typeface="Arial"/>
              </a:rPr>
              <a:t>SEND Support</a:t>
            </a:r>
            <a:endParaRPr lang="en-US" sz="3600" b="1">
              <a:ea typeface="Calibri"/>
            </a:endParaRPr>
          </a:p>
        </p:txBody>
      </p:sp>
      <p:sp>
        <p:nvSpPr>
          <p:cNvPr id="3" name="Content Placeholder 2">
            <a:extLst>
              <a:ext uri="{FF2B5EF4-FFF2-40B4-BE49-F238E27FC236}">
                <a16:creationId xmlns:a16="http://schemas.microsoft.com/office/drawing/2014/main" id="{04EA11CD-B8FC-1020-3CB6-4A574FF83661}"/>
              </a:ext>
            </a:extLst>
          </p:cNvPr>
          <p:cNvSpPr>
            <a:spLocks noGrp="1"/>
          </p:cNvSpPr>
          <p:nvPr>
            <p:ph idx="1"/>
          </p:nvPr>
        </p:nvSpPr>
        <p:spPr>
          <a:xfrm>
            <a:off x="170649" y="939881"/>
            <a:ext cx="8610096" cy="5701433"/>
          </a:xfrm>
        </p:spPr>
        <p:txBody>
          <a:bodyPr>
            <a:normAutofit fontScale="92500" lnSpcReduction="10000"/>
          </a:bodyPr>
          <a:lstStyle/>
          <a:p>
            <a:pPr marL="0" indent="0">
              <a:buNone/>
            </a:pPr>
            <a:r>
              <a:rPr lang="en-US" sz="2600" b="1">
                <a:latin typeface="Calibri" panose="020F0502020204030204" pitchFamily="34" charset="0"/>
                <a:ea typeface="Calibri"/>
                <a:cs typeface="Calibri" panose="020F0502020204030204" pitchFamily="34" charset="0"/>
              </a:rPr>
              <a:t>What do we mean by SEND?</a:t>
            </a:r>
          </a:p>
          <a:p>
            <a:pPr>
              <a:buFont typeface="Arial"/>
              <a:buChar char="•"/>
            </a:pPr>
            <a:r>
              <a:rPr lang="en-US" sz="2600">
                <a:latin typeface="Calibri" panose="020F0502020204030204" pitchFamily="34" charset="0"/>
                <a:ea typeface="Calibri"/>
                <a:cs typeface="Calibri" panose="020F0502020204030204" pitchFamily="34" charset="0"/>
              </a:rPr>
              <a:t>SEND stands for Special Educational Needs and/or Disabilities.   </a:t>
            </a:r>
          </a:p>
          <a:p>
            <a:pPr>
              <a:buFont typeface="Arial"/>
              <a:buChar char="•"/>
            </a:pPr>
            <a:r>
              <a:rPr lang="en-US" sz="2600">
                <a:latin typeface="Calibri" panose="020F0502020204030204" pitchFamily="34" charset="0"/>
                <a:ea typeface="+mn-lt"/>
                <a:cs typeface="Calibri" panose="020F0502020204030204" pitchFamily="34" charset="0"/>
              </a:rPr>
              <a:t>A child has SEND if they have a learning difficulty or disability that calls for special educational provision to be made for them. </a:t>
            </a:r>
          </a:p>
          <a:p>
            <a:pPr marL="0" indent="0">
              <a:buNone/>
            </a:pPr>
            <a:r>
              <a:rPr lang="en-US" sz="2600" b="1">
                <a:latin typeface="Calibri" panose="020F0502020204030204" pitchFamily="34" charset="0"/>
                <a:ea typeface="Calibri"/>
                <a:cs typeface="Calibri" panose="020F0502020204030204" pitchFamily="34" charset="0"/>
              </a:rPr>
              <a:t>What should I do if I think my child has special educational needs and/ or a disability?</a:t>
            </a:r>
            <a:endParaRPr lang="en-US" sz="2600">
              <a:latin typeface="Calibri" panose="020F0502020204030204" pitchFamily="34" charset="0"/>
              <a:ea typeface="Calibri"/>
              <a:cs typeface="Calibri" panose="020F0502020204030204" pitchFamily="34" charset="0"/>
            </a:endParaRPr>
          </a:p>
          <a:p>
            <a:r>
              <a:rPr lang="en-US" sz="2600">
                <a:latin typeface="Calibri" panose="020F0502020204030204" pitchFamily="34" charset="0"/>
                <a:ea typeface="Calibri"/>
                <a:cs typeface="Calibri" panose="020F0502020204030204" pitchFamily="34" charset="0"/>
              </a:rPr>
              <a:t>The first person to speak to is your child's class teacher.  They will be able to discuss support for your child and to signpost you to any helpful resources.  You can also find information about SEND at our school in our SEND Information Report on our school website.</a:t>
            </a:r>
          </a:p>
          <a:p>
            <a:pPr marL="0" indent="0">
              <a:buNone/>
            </a:pPr>
            <a:r>
              <a:rPr lang="en-US" sz="2600" b="1">
                <a:latin typeface="Calibri" panose="020F0502020204030204" pitchFamily="34" charset="0"/>
                <a:ea typeface="Calibri"/>
                <a:cs typeface="Calibri" panose="020F0502020204030204" pitchFamily="34" charset="0"/>
              </a:rPr>
              <a:t>Support from the SENDCo</a:t>
            </a:r>
            <a:endParaRPr lang="en-US" sz="2600">
              <a:latin typeface="Calibri" panose="020F0502020204030204" pitchFamily="34" charset="0"/>
              <a:cs typeface="Calibri" panose="020F0502020204030204" pitchFamily="34" charset="0"/>
            </a:endParaRPr>
          </a:p>
          <a:p>
            <a:r>
              <a:rPr lang="en-US" sz="2600">
                <a:latin typeface="Calibri" panose="020F0502020204030204" pitchFamily="34" charset="0"/>
                <a:ea typeface="Calibri"/>
                <a:cs typeface="Calibri" panose="020F0502020204030204" pitchFamily="34" charset="0"/>
              </a:rPr>
              <a:t>If your child's class teacher thinks that it would be helpful to get specialist advice, they will discuss your child's needs with the SENDCo.</a:t>
            </a:r>
          </a:p>
          <a:p>
            <a:r>
              <a:rPr lang="en-US" sz="2600">
                <a:latin typeface="Calibri" panose="020F0502020204030204" pitchFamily="34" charset="0"/>
                <a:ea typeface="Calibri"/>
                <a:cs typeface="Calibri" panose="020F0502020204030204" pitchFamily="34" charset="0"/>
              </a:rPr>
              <a:t>The SENDCo is Jen Gregson she can be contacted via the SEND email address: </a:t>
            </a:r>
            <a:r>
              <a:rPr lang="en-US" sz="2600">
                <a:latin typeface="Calibri" panose="020F0502020204030204" pitchFamily="34" charset="0"/>
                <a:ea typeface="Calibri"/>
                <a:cs typeface="Calibri" panose="020F0502020204030204" pitchFamily="34" charset="0"/>
                <a:hlinkClick r:id="rId4">
                  <a:extLst>
                    <a:ext uri="{A12FA001-AC4F-418D-AE19-62706E023703}">
                      <ahyp:hlinkClr xmlns:ahyp="http://schemas.microsoft.com/office/drawing/2018/hyperlinkcolor" val="tx"/>
                    </a:ext>
                  </a:extLst>
                </a:hlinkClick>
              </a:rPr>
              <a:t>sendco@bassingbourn.cambs.sch.uk</a:t>
            </a:r>
            <a:r>
              <a:rPr lang="en-US" sz="2600">
                <a:latin typeface="Calibri" panose="020F0502020204030204" pitchFamily="34" charset="0"/>
                <a:ea typeface="Calibri"/>
                <a:cs typeface="Calibri" panose="020F0502020204030204" pitchFamily="34" charset="0"/>
              </a:rPr>
              <a:t>.</a:t>
            </a:r>
          </a:p>
          <a:p>
            <a:pPr marL="0" indent="0">
              <a:buNone/>
            </a:pPr>
            <a:endParaRPr lang="en-US" sz="2000">
              <a:latin typeface="Calibri" panose="020F0502020204030204" pitchFamily="34" charset="0"/>
              <a:ea typeface="Calibri"/>
              <a:cs typeface="Calibri" panose="020F0502020204030204" pitchFamily="34" charset="0"/>
            </a:endParaRPr>
          </a:p>
          <a:p>
            <a:pPr marL="0" indent="0">
              <a:buNone/>
            </a:pPr>
            <a:endParaRPr lang="en-US" sz="2000">
              <a:latin typeface="Calibri" panose="020F0502020204030204" pitchFamily="34" charset="0"/>
              <a:ea typeface="Calibri"/>
              <a:cs typeface="Calibri" panose="020F0502020204030204" pitchFamily="34" charset="0"/>
            </a:endParaRPr>
          </a:p>
        </p:txBody>
      </p:sp>
    </p:spTree>
    <p:extLst>
      <p:ext uri="{BB962C8B-B14F-4D97-AF65-F5344CB8AC3E}">
        <p14:creationId xmlns:p14="http://schemas.microsoft.com/office/powerpoint/2010/main" val="25204208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een plant with leaves&#10;&#10;Description automatically generated">
            <a:extLst>
              <a:ext uri="{FF2B5EF4-FFF2-40B4-BE49-F238E27FC236}">
                <a16:creationId xmlns:a16="http://schemas.microsoft.com/office/drawing/2014/main" id="{B5B4691B-F87E-7375-A75E-B230DDB1AE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6" name="Picture 2" descr="preview">
            <a:extLst>
              <a:ext uri="{FF2B5EF4-FFF2-40B4-BE49-F238E27FC236}">
                <a16:creationId xmlns:a16="http://schemas.microsoft.com/office/drawing/2014/main" id="{D943BEE7-98AB-50CD-D08D-1BDE431FF1B8}"/>
              </a:ext>
            </a:extLst>
          </p:cNvPr>
          <p:cNvPicPr>
            <a:picLocks noChangeAspect="1" noChangeArrowheads="1"/>
          </p:cNvPicPr>
          <p:nvPr/>
        </p:nvPicPr>
        <p:blipFill>
          <a:blip r:embed="rId4">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sp>
        <p:nvSpPr>
          <p:cNvPr id="2" name="Title 1"/>
          <p:cNvSpPr>
            <a:spLocks noGrp="1"/>
          </p:cNvSpPr>
          <p:nvPr>
            <p:ph type="title"/>
          </p:nvPr>
        </p:nvSpPr>
        <p:spPr>
          <a:xfrm>
            <a:off x="141157" y="207361"/>
            <a:ext cx="7704667" cy="913598"/>
          </a:xfrm>
        </p:spPr>
        <p:txBody>
          <a:bodyPr>
            <a:normAutofit/>
          </a:bodyPr>
          <a:lstStyle/>
          <a:p>
            <a:r>
              <a:rPr lang="en-GB" sz="3600" b="1"/>
              <a:t>Contact</a:t>
            </a:r>
          </a:p>
        </p:txBody>
      </p:sp>
      <p:sp>
        <p:nvSpPr>
          <p:cNvPr id="4" name="Content Placeholder 3"/>
          <p:cNvSpPr>
            <a:spLocks noGrp="1"/>
          </p:cNvSpPr>
          <p:nvPr>
            <p:ph sz="half" idx="1"/>
          </p:nvPr>
        </p:nvSpPr>
        <p:spPr>
          <a:xfrm>
            <a:off x="141156" y="1117266"/>
            <a:ext cx="8075917" cy="3368674"/>
          </a:xfrm>
        </p:spPr>
        <p:txBody>
          <a:bodyPr>
            <a:noAutofit/>
          </a:bodyPr>
          <a:lstStyle/>
          <a:p>
            <a:r>
              <a:rPr lang="en-GB" sz="2800">
                <a:latin typeface="Calibri" panose="020F0502020204030204" pitchFamily="34" charset="0"/>
                <a:ea typeface="KBDARLINGMG" panose="02000603000000000000" pitchFamily="2" charset="0"/>
                <a:cs typeface="Calibri" panose="020F0502020204030204" pitchFamily="34" charset="0"/>
              </a:rPr>
              <a:t>You can make an appointment to see us through the Office. </a:t>
            </a:r>
          </a:p>
          <a:p>
            <a:r>
              <a:rPr lang="en-GB" sz="2800">
                <a:latin typeface="Calibri" panose="020F0502020204030204" pitchFamily="34" charset="0"/>
                <a:ea typeface="KBDARLINGMG" panose="02000603000000000000" pitchFamily="2" charset="0"/>
                <a:cs typeface="Calibri" panose="020F0502020204030204" pitchFamily="34" charset="0"/>
              </a:rPr>
              <a:t>You can email us, but please do not email with something that needs attention</a:t>
            </a:r>
            <a:r>
              <a:rPr lang="en-GB" sz="2800" b="1">
                <a:latin typeface="Calibri" panose="020F0502020204030204" pitchFamily="34" charset="0"/>
                <a:ea typeface="KBDARLINGMG" panose="02000603000000000000" pitchFamily="2" charset="0"/>
                <a:cs typeface="Calibri" panose="020F0502020204030204" pitchFamily="34" charset="0"/>
              </a:rPr>
              <a:t> on that day</a:t>
            </a:r>
            <a:r>
              <a:rPr lang="en-GB" sz="2800">
                <a:latin typeface="Calibri" panose="020F0502020204030204" pitchFamily="34" charset="0"/>
                <a:ea typeface="KBDARLINGMG" panose="02000603000000000000" pitchFamily="2" charset="0"/>
                <a:cs typeface="Calibri" panose="020F0502020204030204" pitchFamily="34" charset="0"/>
              </a:rPr>
              <a:t> –</a:t>
            </a:r>
            <a:r>
              <a:rPr lang="en-GB" sz="2800" b="1">
                <a:latin typeface="Calibri" panose="020F0502020204030204" pitchFamily="34" charset="0"/>
                <a:ea typeface="KBDARLINGMG" panose="02000603000000000000" pitchFamily="2" charset="0"/>
                <a:cs typeface="Calibri" panose="020F0502020204030204" pitchFamily="34" charset="0"/>
              </a:rPr>
              <a:t> we do not check our emails during school hours. </a:t>
            </a:r>
            <a:r>
              <a:rPr lang="en-GB" sz="2800">
                <a:latin typeface="Calibri" panose="020F0502020204030204" pitchFamily="34" charset="0"/>
                <a:ea typeface="KBDARLINGMG" panose="02000603000000000000" pitchFamily="2" charset="0"/>
                <a:cs typeface="Calibri" panose="020F0502020204030204" pitchFamily="34" charset="0"/>
              </a:rPr>
              <a:t> You can find class email addresses on the website.  If you receive no response after 48 hours, please contact the office.</a:t>
            </a:r>
          </a:p>
          <a:p>
            <a:r>
              <a:rPr lang="en-GB" sz="2800">
                <a:latin typeface="+mj-lt"/>
                <a:ea typeface="KBDARLINGMG" panose="02000603000000000000" pitchFamily="2" charset="0"/>
                <a:cs typeface="Calibri"/>
                <a:hlinkClick r:id="rId5"/>
              </a:rPr>
              <a:t>3Ct@bassingbourn.cambs.sch.uk</a:t>
            </a:r>
            <a:endParaRPr lang="en-GB" sz="2800">
              <a:latin typeface="+mj-lt"/>
              <a:ea typeface="KBDARLINGMG" panose="02000603000000000000" pitchFamily="2" charset="0"/>
              <a:cs typeface="Calibri"/>
            </a:endParaRPr>
          </a:p>
          <a:p>
            <a:r>
              <a:rPr lang="en-GB" sz="2800">
                <a:latin typeface="+mj-lt"/>
                <a:ea typeface="KBDARLINGMG" panose="02000603000000000000" pitchFamily="2" charset="0"/>
                <a:cs typeface="Calibri"/>
                <a:hlinkClick r:id="rId6"/>
              </a:rPr>
              <a:t>3Tr@bassingbourn.cambs.sch.uk</a:t>
            </a:r>
            <a:endParaRPr lang="en-GB" sz="2800">
              <a:latin typeface="+mj-lt"/>
              <a:ea typeface="KBDARLINGMG" panose="02000603000000000000" pitchFamily="2" charset="0"/>
              <a:cs typeface="Calibri"/>
            </a:endParaRPr>
          </a:p>
        </p:txBody>
      </p:sp>
      <p:pic>
        <p:nvPicPr>
          <p:cNvPr id="3" name="Picture 2"/>
          <p:cNvPicPr>
            <a:picLocks noChangeAspect="1"/>
          </p:cNvPicPr>
          <p:nvPr/>
        </p:nvPicPr>
        <p:blipFill>
          <a:blip r:embed="rId7"/>
          <a:stretch>
            <a:fillRect/>
          </a:stretch>
        </p:blipFill>
        <p:spPr>
          <a:xfrm>
            <a:off x="5732798" y="4265130"/>
            <a:ext cx="1656184" cy="1369930"/>
          </a:xfrm>
          <a:prstGeom prst="rect">
            <a:avLst/>
          </a:prstGeom>
        </p:spPr>
      </p:pic>
      <p:pic>
        <p:nvPicPr>
          <p:cNvPr id="7" name="Picture 6" descr="A logo for a school&#10;&#10;Description automatically generated">
            <a:extLst>
              <a:ext uri="{FF2B5EF4-FFF2-40B4-BE49-F238E27FC236}">
                <a16:creationId xmlns:a16="http://schemas.microsoft.com/office/drawing/2014/main" id="{14FA6BCE-F362-12DC-C068-AC3F89246DCB}"/>
              </a:ext>
            </a:extLst>
          </p:cNvPr>
          <p:cNvPicPr>
            <a:picLocks noChangeAspect="1"/>
          </p:cNvPicPr>
          <p:nvPr/>
        </p:nvPicPr>
        <p:blipFill rotWithShape="1">
          <a:blip r:embed="rId8" cstate="print">
            <a:extLst>
              <a:ext uri="{28A0092B-C50C-407E-A947-70E740481C1C}">
                <a14:useLocalDpi xmlns:a14="http://schemas.microsoft.com/office/drawing/2010/main" val="0"/>
              </a:ext>
            </a:extLst>
          </a:blip>
          <a:srcRect t="15218" b="16095"/>
          <a:stretch/>
        </p:blipFill>
        <p:spPr>
          <a:xfrm>
            <a:off x="7115500" y="5383622"/>
            <a:ext cx="2028500" cy="1257692"/>
          </a:xfrm>
          <a:prstGeom prst="rect">
            <a:avLst/>
          </a:prstGeom>
        </p:spPr>
      </p:pic>
    </p:spTree>
    <p:extLst>
      <p:ext uri="{BB962C8B-B14F-4D97-AF65-F5344CB8AC3E}">
        <p14:creationId xmlns:p14="http://schemas.microsoft.com/office/powerpoint/2010/main" val="7513120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een plant with leaves&#10;&#10;Description automatically generated">
            <a:extLst>
              <a:ext uri="{FF2B5EF4-FFF2-40B4-BE49-F238E27FC236}">
                <a16:creationId xmlns:a16="http://schemas.microsoft.com/office/drawing/2014/main" id="{B5B4691B-F87E-7375-A75E-B230DDB1AE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6" name="Picture 2" descr="preview">
            <a:extLst>
              <a:ext uri="{FF2B5EF4-FFF2-40B4-BE49-F238E27FC236}">
                <a16:creationId xmlns:a16="http://schemas.microsoft.com/office/drawing/2014/main" id="{D943BEE7-98AB-50CD-D08D-1BDE431FF1B8}"/>
              </a:ext>
            </a:extLst>
          </p:cNvPr>
          <p:cNvPicPr>
            <a:picLocks noChangeAspect="1" noChangeArrowheads="1"/>
          </p:cNvPicPr>
          <p:nvPr/>
        </p:nvPicPr>
        <p:blipFill>
          <a:blip r:embed="rId4">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sp>
        <p:nvSpPr>
          <p:cNvPr id="2" name="Title 1"/>
          <p:cNvSpPr>
            <a:spLocks noGrp="1"/>
          </p:cNvSpPr>
          <p:nvPr>
            <p:ph type="title"/>
          </p:nvPr>
        </p:nvSpPr>
        <p:spPr>
          <a:xfrm>
            <a:off x="141157" y="207361"/>
            <a:ext cx="7704667" cy="913598"/>
          </a:xfrm>
        </p:spPr>
        <p:txBody>
          <a:bodyPr>
            <a:normAutofit/>
          </a:bodyPr>
          <a:lstStyle/>
          <a:p>
            <a:r>
              <a:rPr lang="en-GB" sz="3600" b="1"/>
              <a:t>Questions</a:t>
            </a:r>
          </a:p>
        </p:txBody>
      </p:sp>
      <p:sp>
        <p:nvSpPr>
          <p:cNvPr id="4" name="Content Placeholder 3"/>
          <p:cNvSpPr>
            <a:spLocks noGrp="1"/>
          </p:cNvSpPr>
          <p:nvPr>
            <p:ph sz="half" idx="1"/>
          </p:nvPr>
        </p:nvSpPr>
        <p:spPr>
          <a:xfrm>
            <a:off x="324332" y="1360174"/>
            <a:ext cx="8075917" cy="2305627"/>
          </a:xfrm>
        </p:spPr>
        <p:txBody>
          <a:bodyPr>
            <a:noAutofit/>
          </a:bodyPr>
          <a:lstStyle/>
          <a:p>
            <a:pPr marL="0" indent="0">
              <a:buNone/>
            </a:pPr>
            <a:r>
              <a:rPr lang="en-GB" sz="2400">
                <a:latin typeface="Calibri" panose="020F0502020204030204" pitchFamily="34" charset="0"/>
                <a:cs typeface="Calibri" panose="020F0502020204030204" pitchFamily="34" charset="0"/>
              </a:rPr>
              <a:t>We warmly welcome parent helpers in school. Your support makes a real difference—especially in helping children build confidence and fluency in reading, which supports learning across the curriculum.</a:t>
            </a:r>
          </a:p>
          <a:p>
            <a:pPr marL="0" indent="0">
              <a:buNone/>
            </a:pPr>
            <a:r>
              <a:rPr lang="en-GB" sz="2400">
                <a:latin typeface="Calibri" panose="020F0502020204030204" pitchFamily="34" charset="0"/>
                <a:cs typeface="Calibri" panose="020F0502020204030204" pitchFamily="34" charset="0"/>
              </a:rPr>
              <a:t>We are also grateful for volunteers who assist with school trips and swimming sessions in the Summer term.</a:t>
            </a:r>
          </a:p>
          <a:p>
            <a:pPr marL="0" indent="0">
              <a:buNone/>
            </a:pPr>
            <a:r>
              <a:rPr lang="en-GB" sz="2400">
                <a:latin typeface="Calibri" panose="020F0502020204030204" pitchFamily="34" charset="0"/>
                <a:cs typeface="Calibri" panose="020F0502020204030204" pitchFamily="34" charset="0"/>
              </a:rPr>
              <a:t>Please note: some activities may not be able to go ahead without sufficient help.</a:t>
            </a:r>
          </a:p>
          <a:p>
            <a:pPr marL="0" indent="0">
              <a:buNone/>
            </a:pPr>
            <a:r>
              <a:rPr lang="en-GB" sz="2400">
                <a:latin typeface="Calibri" panose="020F0502020204030204" pitchFamily="34" charset="0"/>
                <a:cs typeface="Calibri" panose="020F0502020204030204" pitchFamily="34" charset="0"/>
              </a:rPr>
              <a:t>If you're interested in volunteering, please speak to the School Office.</a:t>
            </a:r>
          </a:p>
          <a:p>
            <a:pPr marL="0" indent="0">
              <a:buNone/>
            </a:pPr>
            <a:r>
              <a:rPr lang="en-GB" sz="2400">
                <a:latin typeface="Calibri" panose="020F0502020204030204" pitchFamily="34" charset="0"/>
                <a:cs typeface="Calibri" panose="020F0502020204030204" pitchFamily="34" charset="0"/>
              </a:rPr>
              <a:t>Thank you for your continued support.</a:t>
            </a:r>
          </a:p>
        </p:txBody>
      </p:sp>
      <p:pic>
        <p:nvPicPr>
          <p:cNvPr id="7" name="Picture 6" descr="A logo for a school&#10;&#10;Description automatically generated">
            <a:extLst>
              <a:ext uri="{FF2B5EF4-FFF2-40B4-BE49-F238E27FC236}">
                <a16:creationId xmlns:a16="http://schemas.microsoft.com/office/drawing/2014/main" id="{14FA6BCE-F362-12DC-C068-AC3F89246DCB}"/>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t="15218" b="16095"/>
          <a:stretch/>
        </p:blipFill>
        <p:spPr>
          <a:xfrm>
            <a:off x="7115500" y="5383622"/>
            <a:ext cx="2028500" cy="1257692"/>
          </a:xfrm>
          <a:prstGeom prst="rect">
            <a:avLst/>
          </a:prstGeom>
        </p:spPr>
      </p:pic>
    </p:spTree>
    <p:extLst>
      <p:ext uri="{BB962C8B-B14F-4D97-AF65-F5344CB8AC3E}">
        <p14:creationId xmlns:p14="http://schemas.microsoft.com/office/powerpoint/2010/main" val="411884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een plant with leaves&#10;&#10;Description automatically generated">
            <a:extLst>
              <a:ext uri="{FF2B5EF4-FFF2-40B4-BE49-F238E27FC236}">
                <a16:creationId xmlns:a16="http://schemas.microsoft.com/office/drawing/2014/main" id="{00674ABE-39BE-74D8-F74A-44A6A67350F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7" name="Picture 2" descr="preview">
            <a:extLst>
              <a:ext uri="{FF2B5EF4-FFF2-40B4-BE49-F238E27FC236}">
                <a16:creationId xmlns:a16="http://schemas.microsoft.com/office/drawing/2014/main" id="{9F032016-F599-2267-A94A-B3F65691DE70}"/>
              </a:ext>
            </a:extLst>
          </p:cNvPr>
          <p:cNvPicPr>
            <a:picLocks noChangeAspect="1" noChangeArrowheads="1"/>
          </p:cNvPicPr>
          <p:nvPr/>
        </p:nvPicPr>
        <p:blipFill>
          <a:blip r:embed="rId4">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sp>
        <p:nvSpPr>
          <p:cNvPr id="2" name="Title 1"/>
          <p:cNvSpPr>
            <a:spLocks noGrp="1"/>
          </p:cNvSpPr>
          <p:nvPr>
            <p:ph type="title"/>
          </p:nvPr>
        </p:nvSpPr>
        <p:spPr>
          <a:xfrm>
            <a:off x="102521" y="3781107"/>
            <a:ext cx="8938957" cy="640560"/>
          </a:xfrm>
        </p:spPr>
        <p:txBody>
          <a:bodyPr>
            <a:noAutofit/>
          </a:bodyPr>
          <a:lstStyle/>
          <a:p>
            <a:br>
              <a:rPr lang="en-GB" sz="4400" b="1">
                <a:latin typeface="+mn-lt"/>
                <a:ea typeface="KBDARLINGMG" panose="02000603000000000000" pitchFamily="2" charset="0"/>
              </a:rPr>
            </a:br>
            <a:br>
              <a:rPr lang="en-GB" sz="3600" b="1">
                <a:latin typeface="+mn-lt"/>
                <a:ea typeface="KBDARLINGMG" panose="02000603000000000000" pitchFamily="2" charset="0"/>
              </a:rPr>
            </a:br>
            <a:r>
              <a:rPr lang="en-GB" sz="3600" b="1" u="sng">
                <a:latin typeface="+mn-lt"/>
                <a:ea typeface="KBDARLINGMG" panose="02000603000000000000" pitchFamily="2" charset="0"/>
              </a:rPr>
              <a:t>Meet the Team </a:t>
            </a:r>
            <a:br>
              <a:rPr lang="en-GB" sz="2400" b="1" u="sng">
                <a:latin typeface="+mn-lt"/>
                <a:ea typeface="KBDARLINGMG" panose="02000603000000000000" pitchFamily="2" charset="0"/>
              </a:rPr>
            </a:br>
            <a:r>
              <a:rPr lang="en-GB" sz="2400" b="1">
                <a:solidFill>
                  <a:srgbClr val="0070C0"/>
                </a:solidFill>
                <a:latin typeface="+mn-lt"/>
                <a:ea typeface="KBDARLINGMG" panose="02000603000000000000" pitchFamily="2" charset="0"/>
              </a:rPr>
              <a:t>Cassatt	</a:t>
            </a:r>
            <a:r>
              <a:rPr lang="en-GB" sz="2400" b="1">
                <a:latin typeface="+mn-lt"/>
                <a:ea typeface="KBDARLINGMG" panose="02000603000000000000" pitchFamily="2" charset="0"/>
              </a:rPr>
              <a:t>		                                    </a:t>
            </a:r>
            <a:r>
              <a:rPr lang="en-GB" sz="2400" b="1">
                <a:solidFill>
                  <a:srgbClr val="00B050"/>
                </a:solidFill>
                <a:latin typeface="+mn-lt"/>
                <a:ea typeface="KBDARLINGMG" panose="02000603000000000000" pitchFamily="2" charset="0"/>
              </a:rPr>
              <a:t>Turner</a:t>
            </a:r>
            <a:br>
              <a:rPr lang="en-GB" sz="2400" b="1">
                <a:latin typeface="+mn-lt"/>
                <a:ea typeface="KBDARLINGMG" panose="02000603000000000000" pitchFamily="2" charset="0"/>
              </a:rPr>
            </a:br>
            <a:br>
              <a:rPr lang="en-GB" sz="2400" b="1" u="sng">
                <a:latin typeface="+mn-lt"/>
                <a:ea typeface="KBDARLINGMG" panose="02000603000000000000" pitchFamily="2" charset="0"/>
              </a:rPr>
            </a:br>
            <a:r>
              <a:rPr lang="en-GB" sz="2000" b="1">
                <a:solidFill>
                  <a:srgbClr val="0070C0"/>
                </a:solidFill>
                <a:latin typeface="+mn-lt"/>
                <a:ea typeface="KBDARLINGMG" panose="02000603000000000000" pitchFamily="2" charset="0"/>
              </a:rPr>
              <a:t>Mr Stemp						</a:t>
            </a:r>
            <a:r>
              <a:rPr lang="en-GB" sz="2000" b="1">
                <a:solidFill>
                  <a:srgbClr val="00B050"/>
                </a:solidFill>
                <a:latin typeface="+mn-lt"/>
                <a:ea typeface="KBDARLINGMG" panose="02000603000000000000" pitchFamily="2" charset="0"/>
              </a:rPr>
              <a:t>Mrs Ralph					</a:t>
            </a:r>
            <a:br>
              <a:rPr lang="en-GB" sz="2000" b="1">
                <a:solidFill>
                  <a:srgbClr val="00B050"/>
                </a:solidFill>
                <a:latin typeface="+mn-lt"/>
                <a:ea typeface="KBDARLINGMG" panose="02000603000000000000" pitchFamily="2" charset="0"/>
              </a:rPr>
            </a:br>
            <a:br>
              <a:rPr lang="en-GB" sz="2000" b="1">
                <a:solidFill>
                  <a:srgbClr val="00B050"/>
                </a:solidFill>
                <a:latin typeface="+mn-lt"/>
                <a:ea typeface="KBDARLINGMG" panose="02000603000000000000" pitchFamily="2" charset="0"/>
              </a:rPr>
            </a:br>
            <a:br>
              <a:rPr lang="en-GB" sz="2000" b="1">
                <a:solidFill>
                  <a:srgbClr val="00B050"/>
                </a:solidFill>
                <a:latin typeface="+mn-lt"/>
                <a:ea typeface="KBDARLINGMG" panose="02000603000000000000" pitchFamily="2" charset="0"/>
              </a:rPr>
            </a:br>
            <a:br>
              <a:rPr lang="en-GB" sz="2000" b="1">
                <a:solidFill>
                  <a:srgbClr val="00B050"/>
                </a:solidFill>
                <a:latin typeface="+mn-lt"/>
                <a:ea typeface="KBDARLINGMG" panose="02000603000000000000" pitchFamily="2" charset="0"/>
              </a:rPr>
            </a:br>
            <a:br>
              <a:rPr lang="en-GB" sz="2000" b="1">
                <a:solidFill>
                  <a:srgbClr val="00B050"/>
                </a:solidFill>
                <a:latin typeface="+mn-lt"/>
                <a:ea typeface="KBDARLINGMG" panose="02000603000000000000" pitchFamily="2" charset="0"/>
              </a:rPr>
            </a:br>
            <a:br>
              <a:rPr lang="en-GB" sz="2000" b="1">
                <a:solidFill>
                  <a:srgbClr val="00B050"/>
                </a:solidFill>
                <a:latin typeface="+mn-lt"/>
                <a:ea typeface="KBDARLINGMG" panose="02000603000000000000" pitchFamily="2" charset="0"/>
              </a:rPr>
            </a:br>
            <a:br>
              <a:rPr lang="en-GB" sz="2000" b="1">
                <a:solidFill>
                  <a:srgbClr val="00B050"/>
                </a:solidFill>
                <a:latin typeface="+mn-lt"/>
                <a:ea typeface="KBDARLINGMG" panose="02000603000000000000" pitchFamily="2" charset="0"/>
              </a:rPr>
            </a:br>
            <a:r>
              <a:rPr lang="en-GB" sz="2000" b="1">
                <a:solidFill>
                  <a:schemeClr val="accent5"/>
                </a:solidFill>
                <a:latin typeface="+mn-lt"/>
                <a:ea typeface="KBDARLINGMG" panose="02000603000000000000" pitchFamily="2" charset="0"/>
              </a:rPr>
              <a:t>Year 3 Teaching Assistants</a:t>
            </a:r>
            <a:br>
              <a:rPr lang="en-GB" sz="2000" b="1">
                <a:solidFill>
                  <a:schemeClr val="accent5"/>
                </a:solidFill>
                <a:latin typeface="+mn-lt"/>
                <a:ea typeface="KBDARLINGMG" panose="02000603000000000000" pitchFamily="2" charset="0"/>
              </a:rPr>
            </a:br>
            <a:br>
              <a:rPr lang="en-GB" sz="2000" b="1">
                <a:solidFill>
                  <a:schemeClr val="accent5"/>
                </a:solidFill>
                <a:latin typeface="+mn-lt"/>
                <a:ea typeface="KBDARLINGMG" panose="02000603000000000000" pitchFamily="2" charset="0"/>
              </a:rPr>
            </a:br>
            <a:r>
              <a:rPr lang="en-GB" sz="2000" b="1">
                <a:solidFill>
                  <a:schemeClr val="accent5"/>
                </a:solidFill>
                <a:latin typeface="+mn-lt"/>
                <a:ea typeface="KBDARLINGMG" panose="02000603000000000000" pitchFamily="2" charset="0"/>
              </a:rPr>
              <a:t>Mrs Worboys</a:t>
            </a:r>
            <a:r>
              <a:rPr lang="en-GB" sz="2000" b="1">
                <a:solidFill>
                  <a:srgbClr val="00B050"/>
                </a:solidFill>
                <a:latin typeface="+mn-lt"/>
                <a:ea typeface="KBDARLINGMG" panose="02000603000000000000" pitchFamily="2" charset="0"/>
              </a:rPr>
              <a:t>					</a:t>
            </a:r>
            <a:r>
              <a:rPr lang="en-GB" sz="2000" b="1">
                <a:solidFill>
                  <a:schemeClr val="accent5"/>
                </a:solidFill>
                <a:latin typeface="+mn-lt"/>
                <a:ea typeface="KBDARLINGMG" panose="02000603000000000000" pitchFamily="2" charset="0"/>
              </a:rPr>
              <a:t>Miss Dyke (Interventions)	</a:t>
            </a:r>
            <a:r>
              <a:rPr lang="en-GB" sz="2000" b="1">
                <a:solidFill>
                  <a:srgbClr val="00B050"/>
                </a:solidFill>
                <a:latin typeface="+mn-lt"/>
                <a:ea typeface="KBDARLINGMG" panose="02000603000000000000" pitchFamily="2" charset="0"/>
              </a:rPr>
              <a:t>		</a:t>
            </a:r>
            <a:br>
              <a:rPr lang="en-GB" sz="2000" b="1">
                <a:solidFill>
                  <a:srgbClr val="00B050"/>
                </a:solidFill>
                <a:latin typeface="+mn-lt"/>
                <a:ea typeface="KBDARLINGMG" panose="02000603000000000000" pitchFamily="2" charset="0"/>
              </a:rPr>
            </a:br>
            <a:br>
              <a:rPr lang="en-GB" sz="2000" b="1">
                <a:solidFill>
                  <a:srgbClr val="00B050"/>
                </a:solidFill>
                <a:latin typeface="+mn-lt"/>
                <a:ea typeface="KBDARLINGMG" panose="02000603000000000000" pitchFamily="2" charset="0"/>
              </a:rPr>
            </a:br>
            <a:br>
              <a:rPr lang="en-GB" sz="2000" b="1">
                <a:latin typeface="+mn-lt"/>
                <a:ea typeface="KBDARLINGMG" panose="02000603000000000000" pitchFamily="2" charset="0"/>
              </a:rPr>
            </a:br>
            <a:br>
              <a:rPr lang="en-GB" sz="2000" b="1">
                <a:latin typeface="+mn-lt"/>
                <a:ea typeface="KBDARLINGMG" panose="02000603000000000000" pitchFamily="2" charset="0"/>
              </a:rPr>
            </a:br>
            <a:br>
              <a:rPr lang="en-GB" sz="2000" b="1">
                <a:latin typeface="+mn-lt"/>
                <a:ea typeface="KBDARLINGMG" panose="02000603000000000000" pitchFamily="2" charset="0"/>
              </a:rPr>
            </a:br>
            <a:br>
              <a:rPr lang="en-GB" sz="2000" b="1">
                <a:latin typeface="+mn-lt"/>
                <a:ea typeface="KBDARLINGMG" panose="02000603000000000000" pitchFamily="2" charset="0"/>
              </a:rPr>
            </a:br>
            <a:br>
              <a:rPr lang="en-GB" sz="2000" b="1">
                <a:latin typeface="+mn-lt"/>
                <a:ea typeface="KBDARLINGMG" panose="02000603000000000000" pitchFamily="2" charset="0"/>
              </a:rPr>
            </a:br>
            <a:br>
              <a:rPr lang="en-GB" sz="2000" b="1">
                <a:latin typeface="+mn-lt"/>
                <a:ea typeface="KBDARLINGMG" panose="02000603000000000000" pitchFamily="2" charset="0"/>
              </a:rPr>
            </a:br>
            <a:br>
              <a:rPr lang="en-GB" sz="2000" b="1">
                <a:latin typeface="+mn-lt"/>
                <a:ea typeface="KBDARLINGMG" panose="02000603000000000000" pitchFamily="2" charset="0"/>
              </a:rPr>
            </a:br>
            <a:br>
              <a:rPr lang="en-GB" sz="2000" b="1">
                <a:latin typeface="+mn-lt"/>
                <a:ea typeface="KBDARLINGMG" panose="02000603000000000000" pitchFamily="2" charset="0"/>
              </a:rPr>
            </a:br>
            <a:br>
              <a:rPr lang="en-GB" sz="2000" b="1">
                <a:latin typeface="+mn-lt"/>
                <a:ea typeface="KBDARLINGMG" panose="02000603000000000000" pitchFamily="2" charset="0"/>
              </a:rPr>
            </a:br>
            <a:br>
              <a:rPr lang="en-GB" sz="2000" b="1">
                <a:latin typeface="+mn-lt"/>
                <a:ea typeface="KBDARLINGMG" panose="02000603000000000000" pitchFamily="2" charset="0"/>
              </a:rPr>
            </a:br>
            <a:br>
              <a:rPr lang="en-GB" sz="2000" b="1">
                <a:latin typeface="+mn-lt"/>
                <a:ea typeface="KBDARLINGMG" panose="02000603000000000000" pitchFamily="2" charset="0"/>
              </a:rPr>
            </a:br>
            <a:br>
              <a:rPr lang="en-GB" sz="2000" b="1">
                <a:latin typeface="+mn-lt"/>
                <a:ea typeface="KBDARLINGMG" panose="02000603000000000000" pitchFamily="2" charset="0"/>
              </a:rPr>
            </a:br>
            <a:endParaRPr lang="en-GB" sz="3600">
              <a:latin typeface="+mn-lt"/>
            </a:endParaRPr>
          </a:p>
        </p:txBody>
      </p:sp>
      <p:pic>
        <p:nvPicPr>
          <p:cNvPr id="11" name="Picture 10" descr="A logo for a school&#10;&#10;Description automatically generated">
            <a:extLst>
              <a:ext uri="{FF2B5EF4-FFF2-40B4-BE49-F238E27FC236}">
                <a16:creationId xmlns:a16="http://schemas.microsoft.com/office/drawing/2014/main" id="{49753927-89F3-F68D-DD33-27C0EBFAABDE}"/>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t="15218" b="16095"/>
          <a:stretch/>
        </p:blipFill>
        <p:spPr>
          <a:xfrm>
            <a:off x="7115500" y="5383622"/>
            <a:ext cx="2028500" cy="1257692"/>
          </a:xfrm>
          <a:prstGeom prst="rect">
            <a:avLst/>
          </a:prstGeom>
        </p:spPr>
      </p:pic>
      <p:pic>
        <p:nvPicPr>
          <p:cNvPr id="10" name="Picture 6" descr="A person wearing glasses and a tan sweater&#10;&#10;Description automatically generated">
            <a:extLst>
              <a:ext uri="{FF2B5EF4-FFF2-40B4-BE49-F238E27FC236}">
                <a16:creationId xmlns:a16="http://schemas.microsoft.com/office/drawing/2014/main" id="{0DB50984-0464-287E-1325-36B1D14A44D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45594" y="2066607"/>
            <a:ext cx="1333500" cy="17145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8" descr="A person in a red shirt&#10;&#10;Description automatically generated">
            <a:extLst>
              <a:ext uri="{FF2B5EF4-FFF2-40B4-BE49-F238E27FC236}">
                <a16:creationId xmlns:a16="http://schemas.microsoft.com/office/drawing/2014/main" id="{4D25156A-1BEF-CB18-BC14-E9180A40011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45594" y="4774366"/>
            <a:ext cx="1333500" cy="171450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A person with a beard and mustache&#10;&#10;AI-generated content may be incorrect.">
            <a:extLst>
              <a:ext uri="{FF2B5EF4-FFF2-40B4-BE49-F238E27FC236}">
                <a16:creationId xmlns:a16="http://schemas.microsoft.com/office/drawing/2014/main" id="{9544969A-3E7B-7D31-4C0B-50F6E48BFCB0}"/>
              </a:ext>
            </a:extLst>
          </p:cNvPr>
          <p:cNvPicPr>
            <a:picLocks noChangeAspect="1"/>
          </p:cNvPicPr>
          <p:nvPr/>
        </p:nvPicPr>
        <p:blipFill>
          <a:blip r:embed="rId8"/>
          <a:stretch>
            <a:fillRect/>
          </a:stretch>
        </p:blipFill>
        <p:spPr>
          <a:xfrm>
            <a:off x="1548456" y="1711925"/>
            <a:ext cx="1197062" cy="1889555"/>
          </a:xfrm>
          <a:prstGeom prst="rect">
            <a:avLst/>
          </a:prstGeom>
        </p:spPr>
      </p:pic>
    </p:spTree>
    <p:extLst>
      <p:ext uri="{BB962C8B-B14F-4D97-AF65-F5344CB8AC3E}">
        <p14:creationId xmlns:p14="http://schemas.microsoft.com/office/powerpoint/2010/main" val="2399551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preview">
            <a:extLst>
              <a:ext uri="{FF2B5EF4-FFF2-40B4-BE49-F238E27FC236}">
                <a16:creationId xmlns:a16="http://schemas.microsoft.com/office/drawing/2014/main" id="{13F9E91D-CCED-7868-D709-0EF4B6E8B447}"/>
              </a:ext>
            </a:extLst>
          </p:cNvPr>
          <p:cNvPicPr>
            <a:picLocks noChangeAspect="1" noChangeArrowheads="1"/>
          </p:cNvPicPr>
          <p:nvPr/>
        </p:nvPicPr>
        <p:blipFill>
          <a:blip r:embed="rId3">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sp>
        <p:nvSpPr>
          <p:cNvPr id="5" name="Content Placeholder 4"/>
          <p:cNvSpPr>
            <a:spLocks noGrp="1"/>
          </p:cNvSpPr>
          <p:nvPr>
            <p:ph sz="half" idx="1"/>
          </p:nvPr>
        </p:nvSpPr>
        <p:spPr>
          <a:xfrm>
            <a:off x="132518" y="210820"/>
            <a:ext cx="6336704" cy="2880320"/>
          </a:xfrm>
        </p:spPr>
        <p:txBody>
          <a:bodyPr>
            <a:noAutofit/>
          </a:bodyPr>
          <a:lstStyle/>
          <a:p>
            <a:pPr marL="0" indent="0">
              <a:buNone/>
            </a:pPr>
            <a:r>
              <a:rPr lang="en-GB" sz="3600" b="1" u="sng">
                <a:latin typeface="Calibri" panose="020F0502020204030204" pitchFamily="34" charset="0"/>
                <a:ea typeface="KBDARLINGMG" panose="02000603000000000000" pitchFamily="2" charset="0"/>
                <a:cs typeface="Calibri" panose="020F0502020204030204" pitchFamily="34" charset="0"/>
              </a:rPr>
              <a:t>Agenda</a:t>
            </a:r>
          </a:p>
          <a:p>
            <a:r>
              <a:rPr lang="en-GB" sz="3200">
                <a:latin typeface="Calibri" panose="020F0502020204030204" pitchFamily="34" charset="0"/>
                <a:ea typeface="KBDARLINGMG" panose="02000603000000000000" pitchFamily="2" charset="0"/>
                <a:cs typeface="Calibri" panose="020F0502020204030204" pitchFamily="34" charset="0"/>
              </a:rPr>
              <a:t>Behaviour Expectations </a:t>
            </a:r>
          </a:p>
          <a:p>
            <a:r>
              <a:rPr lang="en-GB" sz="3200">
                <a:latin typeface="Calibri" panose="020F0502020204030204" pitchFamily="34" charset="0"/>
                <a:ea typeface="KBDARLINGMG" panose="02000603000000000000" pitchFamily="2" charset="0"/>
                <a:cs typeface="Calibri" panose="020F0502020204030204" pitchFamily="34" charset="0"/>
              </a:rPr>
              <a:t>Curriculum</a:t>
            </a:r>
          </a:p>
          <a:p>
            <a:r>
              <a:rPr lang="en-GB" sz="3200">
                <a:latin typeface="Calibri" panose="020F0502020204030204" pitchFamily="34" charset="0"/>
                <a:ea typeface="KBDARLINGMG" panose="02000603000000000000" pitchFamily="2" charset="0"/>
                <a:cs typeface="Calibri" panose="020F0502020204030204" pitchFamily="34" charset="0"/>
              </a:rPr>
              <a:t>Homework </a:t>
            </a:r>
          </a:p>
          <a:p>
            <a:r>
              <a:rPr lang="en-GB" sz="3200">
                <a:latin typeface="Calibri" panose="020F0502020204030204" pitchFamily="34" charset="0"/>
                <a:ea typeface="KBDARLINGMG" panose="02000603000000000000" pitchFamily="2" charset="0"/>
                <a:cs typeface="Calibri" panose="020F0502020204030204" pitchFamily="34" charset="0"/>
              </a:rPr>
              <a:t>Spellings</a:t>
            </a:r>
          </a:p>
          <a:p>
            <a:r>
              <a:rPr lang="en-GB" sz="3200">
                <a:latin typeface="Calibri" panose="020F0502020204030204" pitchFamily="34" charset="0"/>
                <a:ea typeface="KBDARLINGMG" panose="02000603000000000000" pitchFamily="2" charset="0"/>
                <a:cs typeface="Calibri" panose="020F0502020204030204" pitchFamily="34" charset="0"/>
              </a:rPr>
              <a:t>PE/Uniform</a:t>
            </a:r>
          </a:p>
          <a:p>
            <a:r>
              <a:rPr lang="en-GB" sz="3200">
                <a:latin typeface="Calibri" panose="020F0502020204030204" pitchFamily="34" charset="0"/>
                <a:ea typeface="KBDARLINGMG" panose="02000603000000000000" pitchFamily="2" charset="0"/>
                <a:cs typeface="Calibri" panose="020F0502020204030204" pitchFamily="34" charset="0"/>
              </a:rPr>
              <a:t>Assessments</a:t>
            </a:r>
          </a:p>
          <a:p>
            <a:r>
              <a:rPr lang="en-GB" sz="3200">
                <a:latin typeface="Calibri" panose="020F0502020204030204" pitchFamily="34" charset="0"/>
                <a:ea typeface="KBDARLINGMG" panose="02000603000000000000" pitchFamily="2" charset="0"/>
                <a:cs typeface="Calibri" panose="020F0502020204030204" pitchFamily="34" charset="0"/>
              </a:rPr>
              <a:t>Enrichment Opportunities</a:t>
            </a:r>
          </a:p>
          <a:p>
            <a:r>
              <a:rPr lang="en-GB" sz="3200">
                <a:latin typeface="Calibri" panose="020F0502020204030204" pitchFamily="34" charset="0"/>
                <a:ea typeface="KBDARLINGMG" panose="02000603000000000000" pitchFamily="2" charset="0"/>
                <a:cs typeface="Calibri" panose="020F0502020204030204" pitchFamily="34" charset="0"/>
              </a:rPr>
              <a:t>Attendance Matters</a:t>
            </a:r>
          </a:p>
          <a:p>
            <a:r>
              <a:rPr lang="en-GB" sz="3200">
                <a:latin typeface="Calibri" panose="020F0502020204030204" pitchFamily="34" charset="0"/>
                <a:ea typeface="KBDARLINGMG" panose="02000603000000000000" pitchFamily="2" charset="0"/>
                <a:cs typeface="Calibri" panose="020F0502020204030204" pitchFamily="34" charset="0"/>
              </a:rPr>
              <a:t>SEND Support</a:t>
            </a:r>
          </a:p>
          <a:p>
            <a:r>
              <a:rPr lang="en-GB" sz="3200">
                <a:latin typeface="Calibri" panose="020F0502020204030204" pitchFamily="34" charset="0"/>
                <a:ea typeface="KBDARLINGMG" panose="02000603000000000000" pitchFamily="2" charset="0"/>
                <a:cs typeface="Calibri" panose="020F0502020204030204" pitchFamily="34" charset="0"/>
              </a:rPr>
              <a:t>Questions/Parent Helpers</a:t>
            </a:r>
          </a:p>
        </p:txBody>
      </p:sp>
      <p:pic>
        <p:nvPicPr>
          <p:cNvPr id="4" name="Picture 3"/>
          <p:cNvPicPr>
            <a:picLocks noChangeAspect="1"/>
          </p:cNvPicPr>
          <p:nvPr/>
        </p:nvPicPr>
        <p:blipFill>
          <a:blip r:embed="rId4">
            <a:duotone>
              <a:schemeClr val="accent1">
                <a:shade val="45000"/>
                <a:satMod val="135000"/>
              </a:schemeClr>
              <a:prstClr val="white"/>
            </a:duotone>
            <a:extLst>
              <a:ext uri="{BEBA8EAE-BF5A-486C-A8C5-ECC9F3942E4B}">
                <a14:imgProps xmlns:a14="http://schemas.microsoft.com/office/drawing/2010/main">
                  <a14:imgLayer r:embed="rId5">
                    <a14:imgEffect>
                      <a14:backgroundRemoval t="0" b="100000" l="0" r="98352"/>
                    </a14:imgEffect>
                  </a14:imgLayer>
                </a14:imgProps>
              </a:ext>
            </a:extLst>
          </a:blip>
          <a:stretch>
            <a:fillRect/>
          </a:stretch>
        </p:blipFill>
        <p:spPr>
          <a:xfrm>
            <a:off x="5445238" y="3891838"/>
            <a:ext cx="1733550" cy="1714500"/>
          </a:xfrm>
          <a:prstGeom prst="rect">
            <a:avLst/>
          </a:prstGeom>
        </p:spPr>
      </p:pic>
      <p:pic>
        <p:nvPicPr>
          <p:cNvPr id="1026" name="Picture 2" descr="Image result for scribblenauts pencil"/>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19386141">
            <a:off x="6693467" y="2892117"/>
            <a:ext cx="2290139" cy="856856"/>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descr="A green plant with leaves&#10;&#10;Description automatically generated">
            <a:extLst>
              <a:ext uri="{FF2B5EF4-FFF2-40B4-BE49-F238E27FC236}">
                <a16:creationId xmlns:a16="http://schemas.microsoft.com/office/drawing/2014/main" id="{1F27EB1D-3C6B-AF96-78FD-876D1E807C2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6" name="Picture 5" descr="A logo for a school&#10;&#10;Description automatically generated">
            <a:extLst>
              <a:ext uri="{FF2B5EF4-FFF2-40B4-BE49-F238E27FC236}">
                <a16:creationId xmlns:a16="http://schemas.microsoft.com/office/drawing/2014/main" id="{A9A9C2A8-2D04-E965-94DA-CB03CCB9A152}"/>
              </a:ext>
            </a:extLst>
          </p:cNvPr>
          <p:cNvPicPr>
            <a:picLocks noChangeAspect="1"/>
          </p:cNvPicPr>
          <p:nvPr/>
        </p:nvPicPr>
        <p:blipFill rotWithShape="1">
          <a:blip r:embed="rId8" cstate="print">
            <a:extLst>
              <a:ext uri="{28A0092B-C50C-407E-A947-70E740481C1C}">
                <a14:useLocalDpi xmlns:a14="http://schemas.microsoft.com/office/drawing/2010/main" val="0"/>
              </a:ext>
            </a:extLst>
          </a:blip>
          <a:srcRect t="15218" b="16095"/>
          <a:stretch/>
        </p:blipFill>
        <p:spPr>
          <a:xfrm>
            <a:off x="7115500" y="5383622"/>
            <a:ext cx="2028500" cy="1257692"/>
          </a:xfrm>
          <a:prstGeom prst="rect">
            <a:avLst/>
          </a:prstGeom>
        </p:spPr>
      </p:pic>
    </p:spTree>
    <p:extLst>
      <p:ext uri="{BB962C8B-B14F-4D97-AF65-F5344CB8AC3E}">
        <p14:creationId xmlns:p14="http://schemas.microsoft.com/office/powerpoint/2010/main" val="3451571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90756" y="79025"/>
            <a:ext cx="7024744" cy="745152"/>
          </a:xfrm>
        </p:spPr>
        <p:txBody>
          <a:bodyPr>
            <a:noAutofit/>
          </a:bodyPr>
          <a:lstStyle/>
          <a:p>
            <a:r>
              <a:rPr lang="en-GB" sz="3600" b="1"/>
              <a:t>Behaviour Expectations</a:t>
            </a:r>
          </a:p>
        </p:txBody>
      </p:sp>
      <p:pic>
        <p:nvPicPr>
          <p:cNvPr id="8" name="Picture 7" descr="A green plant with leaves&#10;&#10;Description automatically generated">
            <a:extLst>
              <a:ext uri="{FF2B5EF4-FFF2-40B4-BE49-F238E27FC236}">
                <a16:creationId xmlns:a16="http://schemas.microsoft.com/office/drawing/2014/main" id="{69BD151C-12B9-3C75-CDE2-81D7DE0CF4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9" name="Picture 2" descr="preview">
            <a:extLst>
              <a:ext uri="{FF2B5EF4-FFF2-40B4-BE49-F238E27FC236}">
                <a16:creationId xmlns:a16="http://schemas.microsoft.com/office/drawing/2014/main" id="{E4955EB7-7132-BE95-7989-2CBB513086B6}"/>
              </a:ext>
            </a:extLst>
          </p:cNvPr>
          <p:cNvPicPr>
            <a:picLocks noChangeAspect="1" noChangeArrowheads="1"/>
          </p:cNvPicPr>
          <p:nvPr/>
        </p:nvPicPr>
        <p:blipFill>
          <a:blip r:embed="rId4">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pic>
        <p:nvPicPr>
          <p:cNvPr id="10" name="Picture 9" descr="A logo for a school&#10;&#10;Description automatically generated">
            <a:extLst>
              <a:ext uri="{FF2B5EF4-FFF2-40B4-BE49-F238E27FC236}">
                <a16:creationId xmlns:a16="http://schemas.microsoft.com/office/drawing/2014/main" id="{595DC3EA-8EAE-1EC6-ABBE-57623FD44392}"/>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t="15218" b="16095"/>
          <a:stretch/>
        </p:blipFill>
        <p:spPr>
          <a:xfrm>
            <a:off x="7115500" y="5383622"/>
            <a:ext cx="2028500" cy="1257692"/>
          </a:xfrm>
          <a:prstGeom prst="rect">
            <a:avLst/>
          </a:prstGeom>
        </p:spPr>
      </p:pic>
      <p:sp>
        <p:nvSpPr>
          <p:cNvPr id="3" name="TextBox 2">
            <a:extLst>
              <a:ext uri="{FF2B5EF4-FFF2-40B4-BE49-F238E27FC236}">
                <a16:creationId xmlns:a16="http://schemas.microsoft.com/office/drawing/2014/main" id="{46E50630-9373-9E95-7698-4CC15C682CD6}"/>
              </a:ext>
            </a:extLst>
          </p:cNvPr>
          <p:cNvSpPr txBox="1"/>
          <p:nvPr/>
        </p:nvSpPr>
        <p:spPr>
          <a:xfrm>
            <a:off x="2636729" y="2192855"/>
            <a:ext cx="4622104" cy="1446550"/>
          </a:xfrm>
          <a:prstGeom prst="rect">
            <a:avLst/>
          </a:prstGeom>
          <a:noFill/>
        </p:spPr>
        <p:txBody>
          <a:bodyPr wrap="square">
            <a:spAutoFit/>
          </a:bodyPr>
          <a:lstStyle/>
          <a:p>
            <a:r>
              <a:rPr lang="en-GB" sz="4400">
                <a:latin typeface="+mj-lt"/>
                <a:ea typeface="KBDARLINGMG" panose="02000603000000000000" pitchFamily="2" charset="0"/>
                <a:cs typeface="Calibri" panose="020F0502020204030204" pitchFamily="34" charset="0"/>
              </a:rPr>
              <a:t>Be safe</a:t>
            </a:r>
          </a:p>
          <a:p>
            <a:r>
              <a:rPr lang="en-GB" sz="4400">
                <a:latin typeface="+mj-lt"/>
                <a:ea typeface="KBDARLINGMG" panose="02000603000000000000" pitchFamily="2" charset="0"/>
                <a:cs typeface="Calibri" panose="020F0502020204030204" pitchFamily="34" charset="0"/>
              </a:rPr>
              <a:t>Be respectful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A green plant with leaves&#10;&#10;Description automatically generated">
            <a:extLst>
              <a:ext uri="{FF2B5EF4-FFF2-40B4-BE49-F238E27FC236}">
                <a16:creationId xmlns:a16="http://schemas.microsoft.com/office/drawing/2014/main" id="{43E5C32F-00BD-F681-1A61-4EA71B5FE9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12" name="Picture 2" descr="preview">
            <a:extLst>
              <a:ext uri="{FF2B5EF4-FFF2-40B4-BE49-F238E27FC236}">
                <a16:creationId xmlns:a16="http://schemas.microsoft.com/office/drawing/2014/main" id="{5503F001-57EB-2E23-5CCE-71BF7B34005C}"/>
              </a:ext>
            </a:extLst>
          </p:cNvPr>
          <p:cNvPicPr>
            <a:picLocks noChangeAspect="1" noChangeArrowheads="1"/>
          </p:cNvPicPr>
          <p:nvPr/>
        </p:nvPicPr>
        <p:blipFill>
          <a:blip r:embed="rId4">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sp>
        <p:nvSpPr>
          <p:cNvPr id="3" name="Content Placeholder 2"/>
          <p:cNvSpPr>
            <a:spLocks noGrp="1"/>
          </p:cNvSpPr>
          <p:nvPr>
            <p:ph sz="half" idx="1"/>
          </p:nvPr>
        </p:nvSpPr>
        <p:spPr>
          <a:xfrm>
            <a:off x="5509672" y="824177"/>
            <a:ext cx="4437718" cy="3493008"/>
          </a:xfrm>
        </p:spPr>
        <p:txBody>
          <a:bodyPr>
            <a:normAutofit fontScale="85000" lnSpcReduction="20000"/>
          </a:bodyPr>
          <a:lstStyle/>
          <a:p>
            <a:r>
              <a:rPr lang="en-GB" sz="3000">
                <a:latin typeface="Calibri" panose="020F0502020204030204" pitchFamily="34" charset="0"/>
                <a:ea typeface="KBDARLINGMG" panose="02000603000000000000" pitchFamily="2" charset="0"/>
                <a:cs typeface="Calibri" panose="020F0502020204030204" pitchFamily="34" charset="0"/>
              </a:rPr>
              <a:t>House points</a:t>
            </a:r>
          </a:p>
          <a:p>
            <a:r>
              <a:rPr lang="en-GB" sz="3000">
                <a:latin typeface="Calibri" panose="020F0502020204030204" pitchFamily="34" charset="0"/>
                <a:ea typeface="KBDARLINGMG" panose="02000603000000000000" pitchFamily="2" charset="0"/>
                <a:cs typeface="Calibri" panose="020F0502020204030204" pitchFamily="34" charset="0"/>
              </a:rPr>
              <a:t>Head Teacher Award</a:t>
            </a:r>
          </a:p>
          <a:p>
            <a:r>
              <a:rPr lang="en-GB" sz="3000">
                <a:latin typeface="Calibri" panose="020F0502020204030204" pitchFamily="34" charset="0"/>
                <a:ea typeface="KBDARLINGMG" panose="02000603000000000000" pitchFamily="2" charset="0"/>
                <a:cs typeface="Calibri" panose="020F0502020204030204" pitchFamily="34" charset="0"/>
              </a:rPr>
              <a:t>Celebration Award</a:t>
            </a:r>
          </a:p>
          <a:p>
            <a:r>
              <a:rPr lang="en-GB" sz="3000">
                <a:latin typeface="Calibri" panose="020F0502020204030204" pitchFamily="34" charset="0"/>
                <a:ea typeface="KBDARLINGMG" panose="02000603000000000000" pitchFamily="2" charset="0"/>
                <a:cs typeface="Calibri" panose="020F0502020204030204" pitchFamily="34" charset="0"/>
              </a:rPr>
              <a:t>Presentation Award</a:t>
            </a:r>
          </a:p>
        </p:txBody>
      </p:sp>
      <p:sp>
        <p:nvSpPr>
          <p:cNvPr id="4" name="Content Placeholder 3"/>
          <p:cNvSpPr>
            <a:spLocks noGrp="1"/>
          </p:cNvSpPr>
          <p:nvPr>
            <p:ph sz="half" idx="2"/>
          </p:nvPr>
        </p:nvSpPr>
        <p:spPr>
          <a:xfrm>
            <a:off x="238376" y="824177"/>
            <a:ext cx="6038193" cy="6089521"/>
          </a:xfrm>
        </p:spPr>
        <p:txBody>
          <a:bodyPr>
            <a:normAutofit fontScale="85000" lnSpcReduction="20000"/>
          </a:bodyPr>
          <a:lstStyle/>
          <a:p>
            <a:pPr marL="0" indent="0">
              <a:buNone/>
            </a:pPr>
            <a:r>
              <a:rPr lang="en-GB" sz="3000">
                <a:latin typeface="Calibri" panose="020F0502020204030204" pitchFamily="34" charset="0"/>
                <a:ea typeface="KBDARLINGMG" panose="02000603000000000000" pitchFamily="2" charset="0"/>
                <a:cs typeface="Calibri" panose="020F0502020204030204" pitchFamily="34" charset="0"/>
              </a:rPr>
              <a:t>Being safe </a:t>
            </a:r>
          </a:p>
          <a:p>
            <a:pPr lvl="0"/>
            <a:r>
              <a:rPr lang="en-GB">
                <a:latin typeface="Calibri" panose="020F0502020204030204" pitchFamily="34" charset="0"/>
                <a:cs typeface="Calibri" panose="020F0502020204030204" pitchFamily="34" charset="0"/>
              </a:rPr>
              <a:t>Responds promptly to adult directions</a:t>
            </a:r>
          </a:p>
          <a:p>
            <a:pPr lvl="0"/>
            <a:r>
              <a:rPr lang="en-GB">
                <a:latin typeface="Calibri" panose="020F0502020204030204" pitchFamily="34" charset="0"/>
                <a:cs typeface="Calibri" panose="020F0502020204030204" pitchFamily="34" charset="0"/>
              </a:rPr>
              <a:t>Uses resources and furniture responsibly</a:t>
            </a:r>
          </a:p>
          <a:p>
            <a:pPr lvl="0"/>
            <a:r>
              <a:rPr lang="en-GB">
                <a:latin typeface="Calibri" panose="020F0502020204030204" pitchFamily="34" charset="0"/>
                <a:cs typeface="Calibri" panose="020F0502020204030204" pitchFamily="34" charset="0"/>
              </a:rPr>
              <a:t>Keeps shared spaces clean and organised</a:t>
            </a:r>
          </a:p>
          <a:p>
            <a:pPr lvl="0"/>
            <a:r>
              <a:rPr lang="en-GB">
                <a:latin typeface="Calibri" panose="020F0502020204030204" pitchFamily="34" charset="0"/>
                <a:cs typeface="Calibri" panose="020F0502020204030204" pitchFamily="34" charset="0"/>
              </a:rPr>
              <a:t>Understands and respects physical boundaries</a:t>
            </a:r>
          </a:p>
          <a:p>
            <a:pPr lvl="0"/>
            <a:r>
              <a:rPr lang="en-GB">
                <a:latin typeface="Calibri" panose="020F0502020204030204" pitchFamily="34" charset="0"/>
                <a:cs typeface="Calibri" panose="020F0502020204030204" pitchFamily="34" charset="0"/>
              </a:rPr>
              <a:t>Seeks help respectfully when needed</a:t>
            </a:r>
          </a:p>
          <a:p>
            <a:pPr lvl="0"/>
            <a:r>
              <a:rPr lang="en-GB">
                <a:latin typeface="Calibri" panose="020F0502020204030204" pitchFamily="34" charset="0"/>
                <a:cs typeface="Calibri" panose="020F0502020204030204" pitchFamily="34" charset="0"/>
              </a:rPr>
              <a:t>Follows routines (e.g. lining up, fire drills)</a:t>
            </a:r>
          </a:p>
          <a:p>
            <a:pPr lvl="0"/>
            <a:r>
              <a:rPr lang="en-GB">
                <a:latin typeface="Calibri" panose="020F0502020204030204" pitchFamily="34" charset="0"/>
                <a:cs typeface="Calibri" panose="020F0502020204030204" pitchFamily="34" charset="0"/>
              </a:rPr>
              <a:t>Understands digital footprint and online privacy</a:t>
            </a:r>
          </a:p>
          <a:p>
            <a:pPr lvl="0"/>
            <a:r>
              <a:rPr lang="en-GB">
                <a:latin typeface="Calibri" panose="020F0502020204030204" pitchFamily="34" charset="0"/>
                <a:cs typeface="Calibri" panose="020F0502020204030204" pitchFamily="34" charset="0"/>
              </a:rPr>
              <a:t>Uses strong passwords and never shares them</a:t>
            </a:r>
          </a:p>
          <a:p>
            <a:pPr lvl="0"/>
            <a:r>
              <a:rPr lang="en-GB">
                <a:latin typeface="Calibri" panose="020F0502020204030204" pitchFamily="34" charset="0"/>
                <a:cs typeface="Calibri" panose="020F0502020204030204" pitchFamily="34" charset="0"/>
              </a:rPr>
              <a:t>Knows what cyberbullying is and how to report it</a:t>
            </a:r>
          </a:p>
          <a:p>
            <a:pPr lvl="0"/>
            <a:r>
              <a:rPr lang="en-GB">
                <a:latin typeface="Calibri" panose="020F0502020204030204" pitchFamily="34" charset="0"/>
                <a:cs typeface="Calibri" panose="020F0502020204030204" pitchFamily="34" charset="0"/>
              </a:rPr>
              <a:t>Begins questioning online content reliability</a:t>
            </a:r>
          </a:p>
          <a:p>
            <a:endParaRPr lang="en-GB" sz="3000">
              <a:latin typeface="Calibri" panose="020F0502020204030204" pitchFamily="34" charset="0"/>
              <a:ea typeface="KBDARLINGMG" panose="02000603000000000000" pitchFamily="2" charset="0"/>
              <a:cs typeface="Calibri" panose="020F0502020204030204" pitchFamily="34" charset="0"/>
            </a:endParaRPr>
          </a:p>
          <a:p>
            <a:pPr marL="0" indent="0">
              <a:buNone/>
            </a:pPr>
            <a:r>
              <a:rPr lang="en-GB" sz="3000">
                <a:latin typeface="Calibri" panose="020F0502020204030204" pitchFamily="34" charset="0"/>
                <a:ea typeface="KBDARLINGMG" panose="02000603000000000000" pitchFamily="2" charset="0"/>
                <a:cs typeface="Calibri" panose="020F0502020204030204" pitchFamily="34" charset="0"/>
              </a:rPr>
              <a:t>Being Respectful</a:t>
            </a:r>
          </a:p>
          <a:p>
            <a:pPr lvl="0"/>
            <a:r>
              <a:rPr lang="en-GB">
                <a:latin typeface="Calibri" panose="020F0502020204030204" pitchFamily="34" charset="0"/>
                <a:cs typeface="Calibri" panose="020F0502020204030204" pitchFamily="34" charset="0"/>
              </a:rPr>
              <a:t>Uses polite greetings</a:t>
            </a:r>
          </a:p>
          <a:p>
            <a:pPr lvl="0"/>
            <a:r>
              <a:rPr lang="en-GB">
                <a:latin typeface="Calibri" panose="020F0502020204030204" pitchFamily="34" charset="0"/>
                <a:cs typeface="Calibri" panose="020F0502020204030204" pitchFamily="34" charset="0"/>
              </a:rPr>
              <a:t>Listens actively and respectfully</a:t>
            </a:r>
          </a:p>
          <a:p>
            <a:pPr lvl="0"/>
            <a:r>
              <a:rPr lang="en-GB">
                <a:latin typeface="Calibri" panose="020F0502020204030204" pitchFamily="34" charset="0"/>
                <a:cs typeface="Calibri" panose="020F0502020204030204" pitchFamily="34" charset="0"/>
              </a:rPr>
              <a:t>Collaborates, shares ideas, and takes turns</a:t>
            </a:r>
          </a:p>
          <a:p>
            <a:pPr lvl="0"/>
            <a:r>
              <a:rPr lang="en-GB">
                <a:latin typeface="Calibri" panose="020F0502020204030204" pitchFamily="34" charset="0"/>
                <a:cs typeface="Calibri" panose="020F0502020204030204" pitchFamily="34" charset="0"/>
              </a:rPr>
              <a:t>Speaks kindly, even in disagreement</a:t>
            </a:r>
          </a:p>
          <a:p>
            <a:pPr lvl="0"/>
            <a:r>
              <a:rPr lang="en-GB">
                <a:latin typeface="Calibri" panose="020F0502020204030204" pitchFamily="34" charset="0"/>
                <a:cs typeface="Calibri" panose="020F0502020204030204" pitchFamily="34" charset="0"/>
              </a:rPr>
              <a:t>Accepts responsibility and owns up to mistakes</a:t>
            </a:r>
          </a:p>
          <a:p>
            <a:pPr lvl="0"/>
            <a:r>
              <a:rPr lang="en-GB">
                <a:latin typeface="Calibri" panose="020F0502020204030204" pitchFamily="34" charset="0"/>
                <a:cs typeface="Calibri" panose="020F0502020204030204" pitchFamily="34" charset="0"/>
              </a:rPr>
              <a:t>Begins tasks without fuss and contributes in discussions</a:t>
            </a:r>
            <a:endParaRPr lang="en-GB" sz="3000">
              <a:latin typeface="Calibri" panose="020F0502020204030204" pitchFamily="34" charset="0"/>
              <a:ea typeface="KBDARLINGMG" panose="02000603000000000000" pitchFamily="2" charset="0"/>
              <a:cs typeface="Calibri" panose="020F0502020204030204" pitchFamily="34" charset="0"/>
            </a:endParaRPr>
          </a:p>
        </p:txBody>
      </p:sp>
      <p:sp>
        <p:nvSpPr>
          <p:cNvPr id="10" name="Title 1">
            <a:extLst>
              <a:ext uri="{FF2B5EF4-FFF2-40B4-BE49-F238E27FC236}">
                <a16:creationId xmlns:a16="http://schemas.microsoft.com/office/drawing/2014/main" id="{3B86AF18-B72F-9EBF-1160-CBCE47B079BC}"/>
              </a:ext>
            </a:extLst>
          </p:cNvPr>
          <p:cNvSpPr txBox="1">
            <a:spLocks/>
          </p:cNvSpPr>
          <p:nvPr/>
        </p:nvSpPr>
        <p:spPr>
          <a:xfrm>
            <a:off x="90756" y="79025"/>
            <a:ext cx="7024744" cy="745152"/>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GB" sz="3600" b="1"/>
              <a:t>Behaviour Expectations</a:t>
            </a:r>
          </a:p>
        </p:txBody>
      </p:sp>
      <p:pic>
        <p:nvPicPr>
          <p:cNvPr id="13" name="Picture 12" descr="A logo for a school&#10;&#10;Description automatically generated">
            <a:extLst>
              <a:ext uri="{FF2B5EF4-FFF2-40B4-BE49-F238E27FC236}">
                <a16:creationId xmlns:a16="http://schemas.microsoft.com/office/drawing/2014/main" id="{0D3B30A5-134D-4570-55FF-B8EA2E7A2B61}"/>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t="15218" b="16095"/>
          <a:stretch/>
        </p:blipFill>
        <p:spPr>
          <a:xfrm>
            <a:off x="7115500" y="5383622"/>
            <a:ext cx="2028500" cy="1257692"/>
          </a:xfrm>
          <a:prstGeom prst="rect">
            <a:avLst/>
          </a:prstGeom>
        </p:spPr>
      </p:pic>
    </p:spTree>
    <p:extLst>
      <p:ext uri="{BB962C8B-B14F-4D97-AF65-F5344CB8AC3E}">
        <p14:creationId xmlns:p14="http://schemas.microsoft.com/office/powerpoint/2010/main" val="3527354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logo for a school&#10;&#10;Description automatically generated">
            <a:extLst>
              <a:ext uri="{FF2B5EF4-FFF2-40B4-BE49-F238E27FC236}">
                <a16:creationId xmlns:a16="http://schemas.microsoft.com/office/drawing/2014/main" id="{456C6540-AC22-8E5A-7623-C2F447E7373E}"/>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15218" b="16095"/>
          <a:stretch/>
        </p:blipFill>
        <p:spPr>
          <a:xfrm>
            <a:off x="7115500" y="5383622"/>
            <a:ext cx="2028500" cy="1257692"/>
          </a:xfrm>
          <a:prstGeom prst="rect">
            <a:avLst/>
          </a:prstGeom>
        </p:spPr>
      </p:pic>
      <p:pic>
        <p:nvPicPr>
          <p:cNvPr id="4" name="Picture 3" descr="A green plant with leaves&#10;&#10;Description automatically generated">
            <a:extLst>
              <a:ext uri="{FF2B5EF4-FFF2-40B4-BE49-F238E27FC236}">
                <a16:creationId xmlns:a16="http://schemas.microsoft.com/office/drawing/2014/main" id="{B773EAF3-E977-48AA-3A1A-915277405C8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5" name="Picture 2" descr="preview">
            <a:extLst>
              <a:ext uri="{FF2B5EF4-FFF2-40B4-BE49-F238E27FC236}">
                <a16:creationId xmlns:a16="http://schemas.microsoft.com/office/drawing/2014/main" id="{01F22A98-D44C-7D24-25F8-B6FF0CCBE9FD}"/>
              </a:ext>
            </a:extLst>
          </p:cNvPr>
          <p:cNvPicPr>
            <a:picLocks noChangeAspect="1" noChangeArrowheads="1"/>
          </p:cNvPicPr>
          <p:nvPr/>
        </p:nvPicPr>
        <p:blipFill>
          <a:blip r:embed="rId5">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sp>
        <p:nvSpPr>
          <p:cNvPr id="2" name="Title 1"/>
          <p:cNvSpPr>
            <a:spLocks noGrp="1"/>
          </p:cNvSpPr>
          <p:nvPr>
            <p:ph type="title"/>
          </p:nvPr>
        </p:nvSpPr>
        <p:spPr>
          <a:xfrm>
            <a:off x="119830" y="59199"/>
            <a:ext cx="7704667" cy="1015007"/>
          </a:xfrm>
        </p:spPr>
        <p:txBody>
          <a:bodyPr>
            <a:noAutofit/>
          </a:bodyPr>
          <a:lstStyle/>
          <a:p>
            <a:r>
              <a:rPr lang="en-GB" sz="3600" b="1"/>
              <a:t>Curriculum</a:t>
            </a:r>
          </a:p>
        </p:txBody>
      </p:sp>
      <p:sp>
        <p:nvSpPr>
          <p:cNvPr id="3" name="Content Placeholder 2"/>
          <p:cNvSpPr>
            <a:spLocks noGrp="1"/>
          </p:cNvSpPr>
          <p:nvPr>
            <p:ph sz="half" idx="1"/>
          </p:nvPr>
        </p:nvSpPr>
        <p:spPr>
          <a:xfrm>
            <a:off x="333821" y="940461"/>
            <a:ext cx="8116496" cy="1656810"/>
          </a:xfrm>
        </p:spPr>
        <p:txBody>
          <a:bodyPr>
            <a:noAutofit/>
          </a:bodyPr>
          <a:lstStyle/>
          <a:p>
            <a:pPr marL="0" indent="0">
              <a:buNone/>
            </a:pPr>
            <a:r>
              <a:rPr lang="en-GB" sz="2800">
                <a:latin typeface="Calibri" panose="020F0502020204030204" pitchFamily="34" charset="0"/>
                <a:ea typeface="KBDARLINGMG" panose="02000603000000000000" pitchFamily="2" charset="0"/>
                <a:cs typeface="Calibri" panose="020F0502020204030204" pitchFamily="34" charset="0"/>
              </a:rPr>
              <a:t>We are in the process of developing our wider curriculum this year. </a:t>
            </a:r>
          </a:p>
          <a:p>
            <a:pPr marL="0" indent="0">
              <a:buNone/>
            </a:pPr>
            <a:r>
              <a:rPr lang="en-GB" sz="2800">
                <a:latin typeface="Calibri" panose="020F0502020204030204" pitchFamily="34" charset="0"/>
                <a:ea typeface="KBDARLINGMG" panose="02000603000000000000" pitchFamily="2" charset="0"/>
                <a:cs typeface="Calibri" panose="020F0502020204030204" pitchFamily="34" charset="0"/>
              </a:rPr>
              <a:t>We are now using a resource called KAPOW for our Foundation subjects. For our Computing sessions we will be using Teach Computing and our PE curriculum is developed by Mr Mikelson and the use of GetSet4Education.</a:t>
            </a:r>
          </a:p>
          <a:p>
            <a:pPr marL="0" indent="0">
              <a:buNone/>
            </a:pPr>
            <a:r>
              <a:rPr lang="en-GB" sz="2800">
                <a:latin typeface="Calibri" panose="020F0502020204030204" pitchFamily="34" charset="0"/>
                <a:ea typeface="KBDARLINGMG" panose="02000603000000000000" pitchFamily="2" charset="0"/>
                <a:cs typeface="Calibri" panose="020F0502020204030204" pitchFamily="34" charset="0"/>
              </a:rPr>
              <a:t>Our humanities topics include:</a:t>
            </a:r>
          </a:p>
          <a:p>
            <a:pPr marL="0" indent="0">
              <a:buNone/>
            </a:pPr>
            <a:r>
              <a:rPr lang="en-GB" sz="2800">
                <a:latin typeface="Calibri" panose="020F0502020204030204" pitchFamily="34" charset="0"/>
                <a:ea typeface="KBDARLINGMG" panose="02000603000000000000" pitchFamily="2" charset="0"/>
                <a:cs typeface="Calibri" panose="020F0502020204030204" pitchFamily="34" charset="0"/>
              </a:rPr>
              <a:t>Autumn: </a:t>
            </a:r>
            <a:r>
              <a:rPr lang="en-GB" sz="2800" i="1">
                <a:latin typeface="Calibri" panose="020F0502020204030204" pitchFamily="34" charset="0"/>
                <a:ea typeface="KBDARLINGMG" panose="02000603000000000000" pitchFamily="2" charset="0"/>
                <a:cs typeface="Calibri" panose="020F0502020204030204" pitchFamily="34" charset="0"/>
              </a:rPr>
              <a:t>British History and Volcanoes</a:t>
            </a:r>
            <a:endParaRPr lang="en-GB" sz="2800">
              <a:latin typeface="Calibri" panose="020F0502020204030204" pitchFamily="34" charset="0"/>
              <a:ea typeface="KBDARLINGMG" panose="02000603000000000000" pitchFamily="2" charset="0"/>
              <a:cs typeface="Calibri" panose="020F0502020204030204" pitchFamily="34" charset="0"/>
            </a:endParaRPr>
          </a:p>
          <a:p>
            <a:pPr marL="0" indent="0">
              <a:buNone/>
            </a:pPr>
            <a:r>
              <a:rPr lang="en-GB" sz="2800">
                <a:latin typeface="Calibri" panose="020F0502020204030204" pitchFamily="34" charset="0"/>
                <a:ea typeface="KBDARLINGMG" panose="02000603000000000000" pitchFamily="2" charset="0"/>
                <a:cs typeface="Calibri" panose="020F0502020204030204" pitchFamily="34" charset="0"/>
              </a:rPr>
              <a:t>Spring: </a:t>
            </a:r>
            <a:r>
              <a:rPr lang="en-GB" sz="2800" i="1">
                <a:latin typeface="Calibri" panose="020F0502020204030204" pitchFamily="34" charset="0"/>
                <a:ea typeface="KBDARLINGMG" panose="02000603000000000000" pitchFamily="2" charset="0"/>
                <a:cs typeface="Calibri" panose="020F0502020204030204" pitchFamily="34" charset="0"/>
              </a:rPr>
              <a:t>Romans and Antarctica</a:t>
            </a:r>
            <a:endParaRPr lang="en-GB" sz="2800">
              <a:latin typeface="Calibri" panose="020F0502020204030204" pitchFamily="34" charset="0"/>
              <a:ea typeface="KBDARLINGMG" panose="02000603000000000000" pitchFamily="2" charset="0"/>
              <a:cs typeface="Calibri" panose="020F0502020204030204" pitchFamily="34" charset="0"/>
            </a:endParaRPr>
          </a:p>
          <a:p>
            <a:pPr marL="0" indent="0">
              <a:buNone/>
            </a:pPr>
            <a:r>
              <a:rPr lang="en-GB" sz="2800">
                <a:latin typeface="Calibri" panose="020F0502020204030204" pitchFamily="34" charset="0"/>
                <a:ea typeface="KBDARLINGMG" panose="02000603000000000000" pitchFamily="2" charset="0"/>
                <a:cs typeface="Calibri" panose="020F0502020204030204" pitchFamily="34" charset="0"/>
              </a:rPr>
              <a:t>Summer: </a:t>
            </a:r>
            <a:r>
              <a:rPr lang="en-GB" sz="2800" i="1">
                <a:latin typeface="Calibri" panose="020F0502020204030204" pitchFamily="34" charset="0"/>
                <a:ea typeface="KBDARLINGMG" panose="02000603000000000000" pitchFamily="2" charset="0"/>
                <a:cs typeface="Calibri" panose="020F0502020204030204" pitchFamily="34" charset="0"/>
              </a:rPr>
              <a:t>Egyptians and Settlements</a:t>
            </a:r>
            <a:endParaRPr lang="en-GB" sz="2800">
              <a:latin typeface="Calibri" panose="020F0502020204030204" pitchFamily="34" charset="0"/>
              <a:ea typeface="KBDARLINGMG" panose="02000603000000000000" pitchFamily="2" charset="0"/>
              <a:cs typeface="Calibri" panose="020F0502020204030204" pitchFamily="34" charset="0"/>
            </a:endParaRPr>
          </a:p>
        </p:txBody>
      </p:sp>
    </p:spTree>
    <p:extLst>
      <p:ext uri="{BB962C8B-B14F-4D97-AF65-F5344CB8AC3E}">
        <p14:creationId xmlns:p14="http://schemas.microsoft.com/office/powerpoint/2010/main" val="2666564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preview">
            <a:extLst>
              <a:ext uri="{FF2B5EF4-FFF2-40B4-BE49-F238E27FC236}">
                <a16:creationId xmlns:a16="http://schemas.microsoft.com/office/drawing/2014/main" id="{CF8D9633-B0E2-B049-77A4-5F02B1DD2E46}"/>
              </a:ext>
            </a:extLst>
          </p:cNvPr>
          <p:cNvPicPr>
            <a:picLocks noChangeAspect="1" noChangeArrowheads="1"/>
          </p:cNvPicPr>
          <p:nvPr/>
        </p:nvPicPr>
        <p:blipFill>
          <a:blip r:embed="rId3">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sp>
        <p:nvSpPr>
          <p:cNvPr id="2" name="Title 1"/>
          <p:cNvSpPr>
            <a:spLocks noGrp="1"/>
          </p:cNvSpPr>
          <p:nvPr>
            <p:ph type="title"/>
          </p:nvPr>
        </p:nvSpPr>
        <p:spPr>
          <a:xfrm>
            <a:off x="90756" y="216686"/>
            <a:ext cx="7024744" cy="745152"/>
          </a:xfrm>
        </p:spPr>
        <p:txBody>
          <a:bodyPr>
            <a:noAutofit/>
          </a:bodyPr>
          <a:lstStyle/>
          <a:p>
            <a:r>
              <a:rPr lang="en-GB" sz="3600" b="1"/>
              <a:t>Homework</a:t>
            </a:r>
          </a:p>
        </p:txBody>
      </p:sp>
      <p:sp>
        <p:nvSpPr>
          <p:cNvPr id="3" name="Content Placeholder 2"/>
          <p:cNvSpPr>
            <a:spLocks noGrp="1"/>
          </p:cNvSpPr>
          <p:nvPr>
            <p:ph sz="half" idx="1"/>
          </p:nvPr>
        </p:nvSpPr>
        <p:spPr>
          <a:xfrm>
            <a:off x="190264" y="961838"/>
            <a:ext cx="7596844" cy="3707856"/>
          </a:xfrm>
        </p:spPr>
        <p:txBody>
          <a:bodyPr>
            <a:noAutofit/>
          </a:bodyPr>
          <a:lstStyle/>
          <a:p>
            <a:pPr marL="0" indent="0">
              <a:buNone/>
            </a:pPr>
            <a:r>
              <a:rPr lang="en-GB" sz="2800">
                <a:latin typeface="Calibri" panose="020F0502020204030204" pitchFamily="34" charset="0"/>
                <a:ea typeface="KBDARLINGMG" panose="02000603000000000000" pitchFamily="2" charset="0"/>
                <a:cs typeface="Calibri" panose="020F0502020204030204" pitchFamily="34" charset="0"/>
              </a:rPr>
              <a:t>In Year 3, we will be sending weekly spelling practice home.  </a:t>
            </a:r>
          </a:p>
          <a:p>
            <a:pPr marL="0" indent="0">
              <a:buNone/>
            </a:pPr>
            <a:endParaRPr lang="en-GB" sz="2800">
              <a:latin typeface="Calibri" panose="020F0502020204030204" pitchFamily="34" charset="0"/>
              <a:ea typeface="KBDARLINGMG" panose="02000603000000000000" pitchFamily="2" charset="0"/>
              <a:cs typeface="Calibri" panose="020F0502020204030204" pitchFamily="34" charset="0"/>
            </a:endParaRPr>
          </a:p>
          <a:p>
            <a:pPr marL="0" indent="0">
              <a:buNone/>
            </a:pPr>
            <a:r>
              <a:rPr lang="en-GB" sz="2800">
                <a:latin typeface="Calibri" panose="020F0502020204030204" pitchFamily="34" charset="0"/>
                <a:ea typeface="KBDARLINGMG" panose="02000603000000000000" pitchFamily="2" charset="0"/>
                <a:cs typeface="Calibri" panose="020F0502020204030204" pitchFamily="34" charset="0"/>
              </a:rPr>
              <a:t>We would also like the children to use Times Tables Rockstars to ensure they have a firm knowledge of their times tables ready for the Multiplication Check in Year 4. </a:t>
            </a:r>
          </a:p>
          <a:p>
            <a:pPr marL="0" indent="0">
              <a:buNone/>
            </a:pPr>
            <a:endParaRPr lang="en-GB" sz="2800">
              <a:latin typeface="Calibri" panose="020F0502020204030204" pitchFamily="34" charset="0"/>
              <a:ea typeface="KBDARLINGMG" panose="02000603000000000000" pitchFamily="2" charset="0"/>
              <a:cs typeface="Calibri" panose="020F0502020204030204" pitchFamily="34" charset="0"/>
            </a:endParaRPr>
          </a:p>
          <a:p>
            <a:pPr marL="0" indent="0">
              <a:buNone/>
            </a:pPr>
            <a:r>
              <a:rPr lang="en-GB" sz="2800">
                <a:latin typeface="Calibri" panose="020F0502020204030204" pitchFamily="34" charset="0"/>
                <a:ea typeface="KBDARLINGMG" panose="02000603000000000000" pitchFamily="2" charset="0"/>
                <a:cs typeface="Calibri" panose="020F0502020204030204" pitchFamily="34" charset="0"/>
              </a:rPr>
              <a:t>Finally, we would expect the children to read for a minimum of 10 minutes, at least three times a week but we would encourage more!</a:t>
            </a:r>
          </a:p>
        </p:txBody>
      </p:sp>
      <p:pic>
        <p:nvPicPr>
          <p:cNvPr id="4" name="Picture 3" descr="A green plant with leaves&#10;&#10;Description automatically generated">
            <a:extLst>
              <a:ext uri="{FF2B5EF4-FFF2-40B4-BE49-F238E27FC236}">
                <a16:creationId xmlns:a16="http://schemas.microsoft.com/office/drawing/2014/main" id="{79D4AE8D-D54A-0865-FFA5-2A64CB765DA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6" name="Picture 5" descr="A logo for a school&#10;&#10;Description automatically generated">
            <a:extLst>
              <a:ext uri="{FF2B5EF4-FFF2-40B4-BE49-F238E27FC236}">
                <a16:creationId xmlns:a16="http://schemas.microsoft.com/office/drawing/2014/main" id="{AE031DB5-B40C-1DCD-55B7-6F421E7F84AB}"/>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t="15218" b="16095"/>
          <a:stretch/>
        </p:blipFill>
        <p:spPr>
          <a:xfrm>
            <a:off x="7115500" y="5383622"/>
            <a:ext cx="2028500" cy="1257692"/>
          </a:xfrm>
          <a:prstGeom prst="rect">
            <a:avLst/>
          </a:prstGeom>
        </p:spPr>
      </p:pic>
    </p:spTree>
    <p:extLst>
      <p:ext uri="{BB962C8B-B14F-4D97-AF65-F5344CB8AC3E}">
        <p14:creationId xmlns:p14="http://schemas.microsoft.com/office/powerpoint/2010/main" val="16136378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preview">
            <a:extLst>
              <a:ext uri="{FF2B5EF4-FFF2-40B4-BE49-F238E27FC236}">
                <a16:creationId xmlns:a16="http://schemas.microsoft.com/office/drawing/2014/main" id="{CF8D9633-B0E2-B049-77A4-5F02B1DD2E46}"/>
              </a:ext>
            </a:extLst>
          </p:cNvPr>
          <p:cNvPicPr>
            <a:picLocks noChangeAspect="1" noChangeArrowheads="1"/>
          </p:cNvPicPr>
          <p:nvPr/>
        </p:nvPicPr>
        <p:blipFill>
          <a:blip r:embed="rId3">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sp>
        <p:nvSpPr>
          <p:cNvPr id="2" name="Title 1"/>
          <p:cNvSpPr>
            <a:spLocks noGrp="1"/>
          </p:cNvSpPr>
          <p:nvPr>
            <p:ph type="title"/>
          </p:nvPr>
        </p:nvSpPr>
        <p:spPr>
          <a:xfrm>
            <a:off x="90756" y="216686"/>
            <a:ext cx="7024744" cy="745152"/>
          </a:xfrm>
        </p:spPr>
        <p:txBody>
          <a:bodyPr>
            <a:noAutofit/>
          </a:bodyPr>
          <a:lstStyle/>
          <a:p>
            <a:r>
              <a:rPr lang="en-GB" sz="3600" b="1"/>
              <a:t>Spellings – Y3/4 Statutory List</a:t>
            </a:r>
          </a:p>
        </p:txBody>
      </p:sp>
      <p:sp>
        <p:nvSpPr>
          <p:cNvPr id="3" name="Content Placeholder 2"/>
          <p:cNvSpPr>
            <a:spLocks noGrp="1"/>
          </p:cNvSpPr>
          <p:nvPr>
            <p:ph sz="half" idx="1"/>
          </p:nvPr>
        </p:nvSpPr>
        <p:spPr>
          <a:xfrm>
            <a:off x="190264" y="961838"/>
            <a:ext cx="7596844" cy="3707856"/>
          </a:xfrm>
        </p:spPr>
        <p:txBody>
          <a:bodyPr vert="horz" lIns="91440" tIns="45720" rIns="91440" bIns="45720" rtlCol="0" anchor="t">
            <a:noAutofit/>
          </a:bodyPr>
          <a:lstStyle/>
          <a:p>
            <a:pPr marL="0" indent="0">
              <a:buNone/>
            </a:pPr>
            <a:r>
              <a:rPr lang="en-GB" sz="2800">
                <a:latin typeface="Calibri"/>
                <a:ea typeface="KBDARLINGMG" panose="02000603000000000000" pitchFamily="2" charset="0"/>
                <a:cs typeface="Calibri"/>
              </a:rPr>
              <a:t>In addition to the weekly spelling lists, we would like the children to build their knowledge of the Y3/4 statutory spelling list.  </a:t>
            </a:r>
          </a:p>
          <a:p>
            <a:pPr marL="0" indent="0">
              <a:buNone/>
            </a:pPr>
            <a:endParaRPr lang="en-GB" sz="2800">
              <a:latin typeface="Calibri"/>
              <a:ea typeface="KBDARLINGMG" panose="02000603000000000000" pitchFamily="2" charset="0"/>
              <a:cs typeface="Calibri"/>
            </a:endParaRPr>
          </a:p>
          <a:p>
            <a:pPr marL="0" indent="0">
              <a:buNone/>
            </a:pPr>
            <a:r>
              <a:rPr lang="en-GB" sz="2800">
                <a:latin typeface="Calibri"/>
                <a:ea typeface="KBDARLINGMG" panose="02000603000000000000" pitchFamily="2" charset="0"/>
                <a:cs typeface="Calibri"/>
              </a:rPr>
              <a:t>The Y1/2 HFW should also be practised if these still pose a challenge to your child.</a:t>
            </a:r>
          </a:p>
          <a:p>
            <a:pPr marL="0" indent="0">
              <a:buNone/>
            </a:pPr>
            <a:endParaRPr lang="en-GB" sz="2800">
              <a:latin typeface="Calibri"/>
              <a:ea typeface="Calibri"/>
              <a:cs typeface="Calibri"/>
            </a:endParaRPr>
          </a:p>
          <a:p>
            <a:pPr marL="0" indent="0">
              <a:buNone/>
            </a:pPr>
            <a:endParaRPr lang="en-GB" sz="2800">
              <a:latin typeface="Calibri"/>
              <a:ea typeface="KBDARLINGMG" panose="02000603000000000000" pitchFamily="2" charset="0"/>
              <a:cs typeface="Calibri"/>
            </a:endParaRPr>
          </a:p>
        </p:txBody>
      </p:sp>
      <p:pic>
        <p:nvPicPr>
          <p:cNvPr id="4" name="Picture 3" descr="A green plant with leaves&#10;&#10;Description automatically generated">
            <a:extLst>
              <a:ext uri="{FF2B5EF4-FFF2-40B4-BE49-F238E27FC236}">
                <a16:creationId xmlns:a16="http://schemas.microsoft.com/office/drawing/2014/main" id="{79D4AE8D-D54A-0865-FFA5-2A64CB765DA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6" name="Picture 5" descr="A logo for a school&#10;&#10;Description automatically generated">
            <a:extLst>
              <a:ext uri="{FF2B5EF4-FFF2-40B4-BE49-F238E27FC236}">
                <a16:creationId xmlns:a16="http://schemas.microsoft.com/office/drawing/2014/main" id="{AE031DB5-B40C-1DCD-55B7-6F421E7F84AB}"/>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t="15218" b="16095"/>
          <a:stretch/>
        </p:blipFill>
        <p:spPr>
          <a:xfrm>
            <a:off x="7115500" y="5383622"/>
            <a:ext cx="2028500" cy="1257692"/>
          </a:xfrm>
          <a:prstGeom prst="rect">
            <a:avLst/>
          </a:prstGeom>
        </p:spPr>
      </p:pic>
    </p:spTree>
    <p:extLst>
      <p:ext uri="{BB962C8B-B14F-4D97-AF65-F5344CB8AC3E}">
        <p14:creationId xmlns:p14="http://schemas.microsoft.com/office/powerpoint/2010/main" val="4023092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preview">
            <a:extLst>
              <a:ext uri="{FF2B5EF4-FFF2-40B4-BE49-F238E27FC236}">
                <a16:creationId xmlns:a16="http://schemas.microsoft.com/office/drawing/2014/main" id="{071EF5AD-6835-B6A9-A2FB-389A84919B61}"/>
              </a:ext>
            </a:extLst>
          </p:cNvPr>
          <p:cNvPicPr>
            <a:picLocks noChangeAspect="1" noChangeArrowheads="1"/>
          </p:cNvPicPr>
          <p:nvPr/>
        </p:nvPicPr>
        <p:blipFill>
          <a:blip r:embed="rId3">
            <a:duotone>
              <a:schemeClr val="accent1">
                <a:shade val="45000"/>
                <a:satMod val="135000"/>
              </a:schemeClr>
              <a:prstClr val="white"/>
            </a:duotone>
            <a:alphaModFix amt="20000"/>
            <a:extLst>
              <a:ext uri="{28A0092B-C50C-407E-A947-70E740481C1C}">
                <a14:useLocalDpi xmlns:a14="http://schemas.microsoft.com/office/drawing/2010/main" val="0"/>
              </a:ext>
            </a:extLst>
          </a:blip>
          <a:srcRect/>
          <a:stretch>
            <a:fillRect/>
          </a:stretch>
        </p:blipFill>
        <p:spPr bwMode="auto">
          <a:xfrm>
            <a:off x="0" y="5008083"/>
            <a:ext cx="1420473" cy="1849917"/>
          </a:xfrm>
          <a:prstGeom prst="rect">
            <a:avLst/>
          </a:prstGeom>
          <a:solidFill>
            <a:schemeClr val="bg1"/>
          </a:solidFill>
        </p:spPr>
      </p:pic>
      <p:sp>
        <p:nvSpPr>
          <p:cNvPr id="2" name="Title 1"/>
          <p:cNvSpPr>
            <a:spLocks noGrp="1"/>
          </p:cNvSpPr>
          <p:nvPr>
            <p:ph type="title"/>
          </p:nvPr>
        </p:nvSpPr>
        <p:spPr>
          <a:xfrm>
            <a:off x="90756" y="176931"/>
            <a:ext cx="7024744" cy="666687"/>
          </a:xfrm>
        </p:spPr>
        <p:txBody>
          <a:bodyPr>
            <a:noAutofit/>
          </a:bodyPr>
          <a:lstStyle/>
          <a:p>
            <a:r>
              <a:rPr lang="en-GB" sz="3600" b="1"/>
              <a:t>PE and Uniform</a:t>
            </a:r>
          </a:p>
        </p:txBody>
      </p:sp>
      <p:sp>
        <p:nvSpPr>
          <p:cNvPr id="3" name="Content Placeholder 2"/>
          <p:cNvSpPr>
            <a:spLocks noGrp="1"/>
          </p:cNvSpPr>
          <p:nvPr>
            <p:ph sz="half" idx="1"/>
          </p:nvPr>
        </p:nvSpPr>
        <p:spPr>
          <a:xfrm>
            <a:off x="90756" y="979324"/>
            <a:ext cx="8138844" cy="5016366"/>
          </a:xfrm>
        </p:spPr>
        <p:txBody>
          <a:bodyPr>
            <a:noAutofit/>
          </a:bodyPr>
          <a:lstStyle/>
          <a:p>
            <a:r>
              <a:rPr lang="en-US" sz="2400">
                <a:latin typeface="Calibri" panose="020F0502020204030204" pitchFamily="34" charset="0"/>
                <a:cs typeface="Calibri" panose="020F0502020204030204" pitchFamily="34" charset="0"/>
              </a:rPr>
              <a:t>Children should arrive at school in their school uniform and then get changed into their PE kit at lunch time.</a:t>
            </a:r>
          </a:p>
          <a:p>
            <a:r>
              <a:rPr lang="en-US" sz="2400">
                <a:latin typeface="Calibri" panose="020F0502020204030204" pitchFamily="34" charset="0"/>
                <a:cs typeface="Calibri" panose="020F0502020204030204" pitchFamily="34" charset="0"/>
              </a:rPr>
              <a:t>School logo t-shirt or in colder months </a:t>
            </a:r>
            <a:r>
              <a:rPr lang="en-US" sz="2400" b="1">
                <a:latin typeface="Calibri" panose="020F0502020204030204" pitchFamily="34" charset="0"/>
                <a:cs typeface="Calibri" panose="020F0502020204030204" pitchFamily="34" charset="0"/>
              </a:rPr>
              <a:t>plain </a:t>
            </a:r>
            <a:r>
              <a:rPr lang="en-US" sz="2400">
                <a:latin typeface="Calibri" panose="020F0502020204030204" pitchFamily="34" charset="0"/>
                <a:cs typeface="Calibri" panose="020F0502020204030204" pitchFamily="34" charset="0"/>
              </a:rPr>
              <a:t>navy or black tracksuit tops or jumpers.</a:t>
            </a:r>
          </a:p>
          <a:p>
            <a:r>
              <a:rPr lang="en-US" sz="2400">
                <a:latin typeface="Calibri" panose="020F0502020204030204" pitchFamily="34" charset="0"/>
                <a:cs typeface="Calibri" panose="020F0502020204030204" pitchFamily="34" charset="0"/>
              </a:rPr>
              <a:t>White socks and plain, black trainers for outdoor PE.</a:t>
            </a:r>
          </a:p>
          <a:p>
            <a:r>
              <a:rPr lang="en-GB" sz="2400">
                <a:latin typeface="Calibri" panose="020F0502020204030204" pitchFamily="34" charset="0"/>
                <a:ea typeface="KBDARLINGMG" panose="02000603000000000000" pitchFamily="2" charset="0"/>
                <a:cs typeface="Calibri" panose="020F0502020204030204" pitchFamily="34" charset="0"/>
              </a:rPr>
              <a:t>Hair should be tied back, </a:t>
            </a:r>
            <a:r>
              <a:rPr lang="en-GB" sz="2400" b="1">
                <a:latin typeface="Calibri" panose="020F0502020204030204" pitchFamily="34" charset="0"/>
                <a:ea typeface="KBDARLINGMG" panose="02000603000000000000" pitchFamily="2" charset="0"/>
                <a:cs typeface="Calibri" panose="020F0502020204030204" pitchFamily="34" charset="0"/>
              </a:rPr>
              <a:t>earrings taken out</a:t>
            </a:r>
            <a:r>
              <a:rPr lang="en-GB" sz="2400">
                <a:latin typeface="Calibri" panose="020F0502020204030204" pitchFamily="34" charset="0"/>
                <a:ea typeface="KBDARLINGMG" panose="02000603000000000000" pitchFamily="2" charset="0"/>
                <a:cs typeface="Calibri" panose="020F0502020204030204" pitchFamily="34" charset="0"/>
              </a:rPr>
              <a:t>, nails short.</a:t>
            </a:r>
          </a:p>
          <a:p>
            <a:r>
              <a:rPr lang="en-GB" sz="2400">
                <a:latin typeface="Calibri" panose="020F0502020204030204" pitchFamily="34" charset="0"/>
                <a:ea typeface="KBDARLINGMG" panose="02000603000000000000" pitchFamily="2" charset="0"/>
                <a:cs typeface="Calibri" panose="020F0502020204030204" pitchFamily="34" charset="0"/>
              </a:rPr>
              <a:t>When piercing ears, please wait until the holidays as the children will not be able to take part in lessons until they can remove their earrings independently.</a:t>
            </a:r>
          </a:p>
          <a:p>
            <a:r>
              <a:rPr lang="en-GB" sz="2400">
                <a:latin typeface="Calibri" panose="020F0502020204030204" pitchFamily="34" charset="0"/>
                <a:ea typeface="KBDARLINGMG" panose="02000603000000000000" pitchFamily="2" charset="0"/>
                <a:cs typeface="Calibri" panose="020F0502020204030204" pitchFamily="34" charset="0"/>
              </a:rPr>
              <a:t>No Smart watches – or watches that can receive messages/access the internet to be worn at any time.</a:t>
            </a:r>
          </a:p>
          <a:p>
            <a:r>
              <a:rPr lang="en-GB" sz="2400">
                <a:latin typeface="Calibri" panose="020F0502020204030204" pitchFamily="34" charset="0"/>
                <a:ea typeface="KBDARLINGMG" panose="02000603000000000000" pitchFamily="2" charset="0"/>
                <a:cs typeface="Calibri" panose="020F0502020204030204" pitchFamily="34" charset="0"/>
              </a:rPr>
              <a:t>PE will be taught on  </a:t>
            </a:r>
            <a:r>
              <a:rPr lang="en-GB" b="1" u="sng"/>
              <a:t>Monday afternoon </a:t>
            </a:r>
            <a:r>
              <a:rPr lang="en-GB" sz="2400">
                <a:latin typeface="Calibri" panose="020F0502020204030204" pitchFamily="34" charset="0"/>
                <a:ea typeface="KBDARLINGMG" panose="02000603000000000000" pitchFamily="2" charset="0"/>
                <a:cs typeface="Calibri" panose="020F0502020204030204" pitchFamily="34" charset="0"/>
              </a:rPr>
              <a:t>by Mr Mikelson</a:t>
            </a:r>
          </a:p>
          <a:p>
            <a:endParaRPr lang="en-GB">
              <a:latin typeface="+mj-lt"/>
              <a:cs typeface="Calibri" panose="020F0502020204030204" pitchFamily="34" charset="0"/>
            </a:endParaRPr>
          </a:p>
          <a:p>
            <a:endParaRPr lang="en-GB">
              <a:latin typeface="+mj-lt"/>
              <a:cs typeface="Calibri" panose="020F0502020204030204" pitchFamily="34" charset="0"/>
            </a:endParaRPr>
          </a:p>
        </p:txBody>
      </p:sp>
      <p:pic>
        <p:nvPicPr>
          <p:cNvPr id="11266" name="Picture 2"/>
          <p:cNvPicPr>
            <a:picLocks noChangeAspect="1" noChangeArrowheads="1"/>
          </p:cNvPicPr>
          <p:nvPr/>
        </p:nvPicPr>
        <p:blipFill>
          <a:blip r:embed="rId4">
            <a:grayscl/>
            <a:extLst>
              <a:ext uri="{28A0092B-C50C-407E-A947-70E740481C1C}">
                <a14:useLocalDpi xmlns:a14="http://schemas.microsoft.com/office/drawing/2010/main" val="0"/>
              </a:ext>
            </a:extLst>
          </a:blip>
          <a:srcRect/>
          <a:stretch>
            <a:fillRect/>
          </a:stretch>
        </p:blipFill>
        <p:spPr bwMode="auto">
          <a:xfrm>
            <a:off x="7492288" y="231550"/>
            <a:ext cx="1369662" cy="1224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3" descr="A green plant with leaves&#10;&#10;Description automatically generated">
            <a:extLst>
              <a:ext uri="{FF2B5EF4-FFF2-40B4-BE49-F238E27FC236}">
                <a16:creationId xmlns:a16="http://schemas.microsoft.com/office/drawing/2014/main" id="{981F082E-6B61-2B46-41AC-84BA9BAF265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56498" y="-31854"/>
            <a:ext cx="1487502" cy="2305627"/>
          </a:xfrm>
          <a:prstGeom prst="rect">
            <a:avLst/>
          </a:prstGeom>
        </p:spPr>
      </p:pic>
      <p:pic>
        <p:nvPicPr>
          <p:cNvPr id="6" name="Picture 5" descr="A logo for a school&#10;&#10;Description automatically generated">
            <a:extLst>
              <a:ext uri="{FF2B5EF4-FFF2-40B4-BE49-F238E27FC236}">
                <a16:creationId xmlns:a16="http://schemas.microsoft.com/office/drawing/2014/main" id="{11F81BD4-439C-4972-EC65-D28101A69BE8}"/>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t="15218" b="16095"/>
          <a:stretch/>
        </p:blipFill>
        <p:spPr>
          <a:xfrm>
            <a:off x="7115500" y="5383622"/>
            <a:ext cx="2028500" cy="1257692"/>
          </a:xfrm>
          <a:prstGeom prst="rect">
            <a:avLst/>
          </a:prstGeom>
        </p:spPr>
      </p:pic>
    </p:spTree>
    <p:extLst>
      <p:ext uri="{BB962C8B-B14F-4D97-AF65-F5344CB8AC3E}">
        <p14:creationId xmlns:p14="http://schemas.microsoft.com/office/powerpoint/2010/main" val="30215929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27c3fdc-c5f3-4f92-9b47-bb5e97bd2836">
      <Terms xmlns="http://schemas.microsoft.com/office/infopath/2007/PartnerControls"/>
    </lcf76f155ced4ddcb4097134ff3c332f>
    <TaxCatchAll xmlns="4cd42a92-6cbd-4525-8082-b564011e366a" xsi:nil="true"/>
    <Person xmlns="f27c3fdc-c5f3-4f92-9b47-bb5e97bd2836">
      <UserInfo>
        <DisplayName/>
        <AccountId xsi:nil="true"/>
        <AccountType/>
      </UserInfo>
    </Pers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BCB8C18F806BA4CA1518D1ED1607EF5" ma:contentTypeVersion="20" ma:contentTypeDescription="Create a new document." ma:contentTypeScope="" ma:versionID="4098ec66f34eccb3f71fcab15bde4a70">
  <xsd:schema xmlns:xsd="http://www.w3.org/2001/XMLSchema" xmlns:xs="http://www.w3.org/2001/XMLSchema" xmlns:p="http://schemas.microsoft.com/office/2006/metadata/properties" xmlns:ns2="f27c3fdc-c5f3-4f92-9b47-bb5e97bd2836" xmlns:ns3="4cd42a92-6cbd-4525-8082-b564011e366a" targetNamespace="http://schemas.microsoft.com/office/2006/metadata/properties" ma:root="true" ma:fieldsID="f4c06652432f3153ed1f34a54ecceb2f" ns2:_="" ns3:_="">
    <xsd:import namespace="f27c3fdc-c5f3-4f92-9b47-bb5e97bd2836"/>
    <xsd:import namespace="4cd42a92-6cbd-4525-8082-b564011e366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3:SharedWithUsers" minOccurs="0"/>
                <xsd:element ref="ns3:SharedWithDetails" minOccurs="0"/>
                <xsd:element ref="ns2:MediaServiceOCR"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Pers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7c3fdc-c5f3-4f92-9b47-bb5e97bd283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cba9155-0b9c-4ca7-b0c1-592edd421d6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Person" ma:index="26" nillable="true" ma:displayName="Person" ma:format="Dropdown" ma:list="UserInfo" ma:SharePointGroup="0" ma:internalName="Person">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cd42a92-6cbd-4525-8082-b564011e366a"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07767a66-0bbe-4297-8cf4-ecf1478b934b}" ma:internalName="TaxCatchAll" ma:showField="CatchAllData" ma:web="4cd42a92-6cbd-4525-8082-b564011e366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B247EE7-794C-4B01-AD51-40B14E5C3AC1}">
  <ds:schemaRefs>
    <ds:schemaRef ds:uri="4cd42a92-6cbd-4525-8082-b564011e366a"/>
    <ds:schemaRef ds:uri="f27c3fdc-c5f3-4f92-9b47-bb5e97bd283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2C3BB774-0D89-4EBE-BD4E-F72D81A7820F}">
  <ds:schemaRefs>
    <ds:schemaRef ds:uri="4cd42a92-6cbd-4525-8082-b564011e366a"/>
    <ds:schemaRef ds:uri="f27c3fdc-c5f3-4f92-9b47-bb5e97bd283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0ECFAF67-84B8-4F3C-B78F-63777853DBE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1287</Words>
  <Application>Microsoft Office PowerPoint</Application>
  <PresentationFormat>On-screen Show (4:3)</PresentationFormat>
  <Paragraphs>134</Paragraphs>
  <Slides>15</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Aptos</vt:lpstr>
      <vt:lpstr>Aptos Display</vt:lpstr>
      <vt:lpstr>Arial</vt:lpstr>
      <vt:lpstr>Calibri</vt:lpstr>
      <vt:lpstr>Office Theme</vt:lpstr>
      <vt:lpstr>Welcome to Year 3</vt:lpstr>
      <vt:lpstr>  Meet the Team  Cassatt                                       Turner  Mr Stemp      Mrs Ralph            Year 3 Teaching Assistants  Mrs Worboys     Miss Dyke (Interventions)                 </vt:lpstr>
      <vt:lpstr>PowerPoint Presentation</vt:lpstr>
      <vt:lpstr>Behaviour Expectations</vt:lpstr>
      <vt:lpstr>PowerPoint Presentation</vt:lpstr>
      <vt:lpstr>Curriculum</vt:lpstr>
      <vt:lpstr>Homework</vt:lpstr>
      <vt:lpstr>Spellings – Y3/4 Statutory List</vt:lpstr>
      <vt:lpstr>PE and Uniform</vt:lpstr>
      <vt:lpstr>Assessments</vt:lpstr>
      <vt:lpstr>Enrichment Opportunities</vt:lpstr>
      <vt:lpstr>PowerPoint Presentation</vt:lpstr>
      <vt:lpstr>SEND Support</vt:lpstr>
      <vt:lpstr>Contact</vt:lpstr>
      <vt:lpstr>Questions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3!</dc:title>
  <dc:creator>MWood</dc:creator>
  <cp:lastModifiedBy>Leanne Ralph</cp:lastModifiedBy>
  <cp:revision>1</cp:revision>
  <dcterms:created xsi:type="dcterms:W3CDTF">2013-09-25T09:00:59Z</dcterms:created>
  <dcterms:modified xsi:type="dcterms:W3CDTF">2025-09-11T15:09:05Z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0x0101001BCB8C18F806BA4CA1518D1ED1607EF5</vt:lpwstr>
  </property>
  <property fmtid="{D5CDD505-2E9C-101B-9397-08002B2CF9AE}" pid="3" name="Order">
    <vt:r8>28991200</vt:r8>
  </property>
  <property fmtid="{D5CDD505-2E9C-101B-9397-08002B2CF9AE}" pid="4" name="MediaServiceImageTags">
    <vt:lpwstr/>
  </property>
</Properties>
</file>