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4"/>
  </p:sldMasterIdLst>
  <p:notesMasterIdLst>
    <p:notesMasterId r:id="rId21"/>
  </p:notesMasterIdLst>
  <p:sldIdLst>
    <p:sldId id="256" r:id="rId5"/>
    <p:sldId id="273" r:id="rId6"/>
    <p:sldId id="257" r:id="rId7"/>
    <p:sldId id="262" r:id="rId8"/>
    <p:sldId id="285" r:id="rId9"/>
    <p:sldId id="259" r:id="rId10"/>
    <p:sldId id="261" r:id="rId11"/>
    <p:sldId id="288" r:id="rId12"/>
    <p:sldId id="263" r:id="rId13"/>
    <p:sldId id="280" r:id="rId14"/>
    <p:sldId id="290" r:id="rId15"/>
    <p:sldId id="281" r:id="rId16"/>
    <p:sldId id="275" r:id="rId17"/>
    <p:sldId id="287" r:id="rId18"/>
    <p:sldId id="266" r:id="rId19"/>
    <p:sldId id="2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411E70-B944-ABAF-1E6D-E0B32C4AAF43}" v="345" dt="2025-09-09T19:22:58.192"/>
    <p1510:client id="{B42AFDAD-D357-CCCD-0665-7078C366A567}" v="3" dt="2025-09-09T14:42:35.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9FA77C-3DCA-4AE1-A11F-86D4FF430784}" type="datetimeFigureOut">
              <a:rPr lang="en-GB" smtClean="0"/>
              <a:t>09/09/2025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B333BF-A117-4DD5-82EC-7030DAC1363E}" type="slidenum">
              <a:rPr lang="en-GB" smtClean="0"/>
              <a:t>‹#›</a:t>
            </a:fld>
            <a:endParaRPr lang="en-GB"/>
          </a:p>
        </p:txBody>
      </p:sp>
    </p:spTree>
    <p:extLst>
      <p:ext uri="{BB962C8B-B14F-4D97-AF65-F5344CB8AC3E}">
        <p14:creationId xmlns:p14="http://schemas.microsoft.com/office/powerpoint/2010/main" val="29336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B333BF-A117-4DD5-82EC-7030DAC1363E}" type="slidenum">
              <a:rPr lang="en-GB" smtClean="0"/>
              <a:t>1</a:t>
            </a:fld>
            <a:endParaRPr lang="en-GB"/>
          </a:p>
        </p:txBody>
      </p:sp>
    </p:spTree>
    <p:extLst>
      <p:ext uri="{BB962C8B-B14F-4D97-AF65-F5344CB8AC3E}">
        <p14:creationId xmlns:p14="http://schemas.microsoft.com/office/powerpoint/2010/main" val="4601353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Teach times tables</a:t>
            </a:r>
          </a:p>
        </p:txBody>
      </p:sp>
      <p:sp>
        <p:nvSpPr>
          <p:cNvPr id="4" name="Slide Number Placeholder 3"/>
          <p:cNvSpPr>
            <a:spLocks noGrp="1"/>
          </p:cNvSpPr>
          <p:nvPr>
            <p:ph type="sldNum" sz="quarter" idx="10"/>
          </p:nvPr>
        </p:nvSpPr>
        <p:spPr/>
        <p:txBody>
          <a:bodyPr/>
          <a:lstStyle/>
          <a:p>
            <a:fld id="{AEB333BF-A117-4DD5-82EC-7030DAC1363E}" type="slidenum">
              <a:rPr lang="en-GB" smtClean="0"/>
              <a:t>10</a:t>
            </a:fld>
            <a:endParaRPr lang="en-GB"/>
          </a:p>
        </p:txBody>
      </p:sp>
    </p:spTree>
    <p:extLst>
      <p:ext uri="{BB962C8B-B14F-4D97-AF65-F5344CB8AC3E}">
        <p14:creationId xmlns:p14="http://schemas.microsoft.com/office/powerpoint/2010/main" val="3961291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11</a:t>
            </a:fld>
            <a:endParaRPr lang="en-GB"/>
          </a:p>
        </p:txBody>
      </p:sp>
    </p:spTree>
    <p:extLst>
      <p:ext uri="{BB962C8B-B14F-4D97-AF65-F5344CB8AC3E}">
        <p14:creationId xmlns:p14="http://schemas.microsoft.com/office/powerpoint/2010/main" val="8978134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3.3</a:t>
            </a:r>
          </a:p>
        </p:txBody>
      </p:sp>
      <p:sp>
        <p:nvSpPr>
          <p:cNvPr id="4" name="Slide Number Placeholder 3"/>
          <p:cNvSpPr>
            <a:spLocks noGrp="1"/>
          </p:cNvSpPr>
          <p:nvPr>
            <p:ph type="sldNum" sz="quarter" idx="10"/>
          </p:nvPr>
        </p:nvSpPr>
        <p:spPr/>
        <p:txBody>
          <a:bodyPr/>
          <a:lstStyle/>
          <a:p>
            <a:fld id="{AEB333BF-A117-4DD5-82EC-7030DAC1363E}" type="slidenum">
              <a:rPr lang="en-GB" smtClean="0"/>
              <a:t>12</a:t>
            </a:fld>
            <a:endParaRPr lang="en-GB"/>
          </a:p>
        </p:txBody>
      </p:sp>
    </p:spTree>
    <p:extLst>
      <p:ext uri="{BB962C8B-B14F-4D97-AF65-F5344CB8AC3E}">
        <p14:creationId xmlns:p14="http://schemas.microsoft.com/office/powerpoint/2010/main" val="3048705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Please reiterate the importance of attending school. Medical reasons for not being in school should be reported by 9am.</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Explain that we have a term time absence form for planned absences.  Holidays are generally not authorised and we must follow the government’s rule of imposing penalty notices.  These have been upped to £80 per child, per parent (including step-parents). Any information for attendance and absences can be found on the website.</a:t>
            </a:r>
          </a:p>
          <a:p>
            <a:endParaRPr lang="en-GB"/>
          </a:p>
          <a:p>
            <a:endParaRPr lang="en-GB"/>
          </a:p>
        </p:txBody>
      </p:sp>
      <p:sp>
        <p:nvSpPr>
          <p:cNvPr id="4" name="Slide Number Placeholder 3"/>
          <p:cNvSpPr>
            <a:spLocks noGrp="1"/>
          </p:cNvSpPr>
          <p:nvPr>
            <p:ph type="sldNum" sz="quarter" idx="5"/>
          </p:nvPr>
        </p:nvSpPr>
        <p:spPr/>
        <p:txBody>
          <a:bodyPr/>
          <a:lstStyle/>
          <a:p>
            <a:fld id="{AEB333BF-A117-4DD5-82EC-7030DAC1363E}" type="slidenum">
              <a:rPr lang="en-GB" smtClean="0"/>
              <a:t>13</a:t>
            </a:fld>
            <a:endParaRPr lang="en-GB"/>
          </a:p>
        </p:txBody>
      </p:sp>
    </p:spTree>
    <p:extLst>
      <p:ext uri="{BB962C8B-B14F-4D97-AF65-F5344CB8AC3E}">
        <p14:creationId xmlns:p14="http://schemas.microsoft.com/office/powerpoint/2010/main" val="42107384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3.1</a:t>
            </a:r>
          </a:p>
        </p:txBody>
      </p:sp>
      <p:sp>
        <p:nvSpPr>
          <p:cNvPr id="4" name="Slide Number Placeholder 3"/>
          <p:cNvSpPr>
            <a:spLocks noGrp="1"/>
          </p:cNvSpPr>
          <p:nvPr>
            <p:ph type="sldNum" sz="quarter" idx="10"/>
          </p:nvPr>
        </p:nvSpPr>
        <p:spPr/>
        <p:txBody>
          <a:bodyPr/>
          <a:lstStyle/>
          <a:p>
            <a:fld id="{AEB333BF-A117-4DD5-82EC-7030DAC1363E}" type="slidenum">
              <a:rPr lang="en-GB" smtClean="0"/>
              <a:t>15</a:t>
            </a:fld>
            <a:endParaRPr lang="en-GB"/>
          </a:p>
        </p:txBody>
      </p:sp>
    </p:spTree>
    <p:extLst>
      <p:ext uri="{BB962C8B-B14F-4D97-AF65-F5344CB8AC3E}">
        <p14:creationId xmlns:p14="http://schemas.microsoft.com/office/powerpoint/2010/main" val="21104382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16</a:t>
            </a:fld>
            <a:endParaRPr lang="en-GB"/>
          </a:p>
        </p:txBody>
      </p:sp>
    </p:spTree>
    <p:extLst>
      <p:ext uri="{BB962C8B-B14F-4D97-AF65-F5344CB8AC3E}">
        <p14:creationId xmlns:p14="http://schemas.microsoft.com/office/powerpoint/2010/main" val="3169443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a:t>Consistency, although PT teachers, working as a team.</a:t>
            </a:r>
          </a:p>
          <a:p>
            <a:pPr marL="171450" indent="-171450">
              <a:buFontTx/>
              <a:buChar char="-"/>
            </a:pPr>
            <a:r>
              <a:rPr lang="en-GB"/>
              <a:t>FT </a:t>
            </a:r>
            <a:r>
              <a:rPr lang="en-GB" err="1"/>
              <a:t>TAs.</a:t>
            </a:r>
            <a:r>
              <a:rPr lang="en-GB"/>
              <a:t>  Children familiar with Mrs Breen.</a:t>
            </a:r>
          </a:p>
          <a:p>
            <a:pPr marL="0" indent="0">
              <a:buFontTx/>
              <a:buNone/>
            </a:pPr>
            <a:endParaRPr lang="en-GB"/>
          </a:p>
        </p:txBody>
      </p:sp>
      <p:sp>
        <p:nvSpPr>
          <p:cNvPr id="4" name="Slide Number Placeholder 3"/>
          <p:cNvSpPr>
            <a:spLocks noGrp="1"/>
          </p:cNvSpPr>
          <p:nvPr>
            <p:ph type="sldNum" sz="quarter" idx="5"/>
          </p:nvPr>
        </p:nvSpPr>
        <p:spPr/>
        <p:txBody>
          <a:bodyPr/>
          <a:lstStyle/>
          <a:p>
            <a:fld id="{AEB333BF-A117-4DD5-82EC-7030DAC1363E}" type="slidenum">
              <a:rPr lang="en-GB" smtClean="0"/>
              <a:t>2</a:t>
            </a:fld>
            <a:endParaRPr lang="en-GB"/>
          </a:p>
        </p:txBody>
      </p:sp>
    </p:spTree>
    <p:extLst>
      <p:ext uri="{BB962C8B-B14F-4D97-AF65-F5344CB8AC3E}">
        <p14:creationId xmlns:p14="http://schemas.microsoft.com/office/powerpoint/2010/main" val="1787409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3</a:t>
            </a:fld>
            <a:endParaRPr lang="en-GB"/>
          </a:p>
        </p:txBody>
      </p:sp>
    </p:spTree>
    <p:extLst>
      <p:ext uri="{BB962C8B-B14F-4D97-AF65-F5344CB8AC3E}">
        <p14:creationId xmlns:p14="http://schemas.microsoft.com/office/powerpoint/2010/main" val="1416782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award HP and have a Headteacher Award – currently focussed on writing achievements.</a:t>
            </a:r>
          </a:p>
          <a:p>
            <a:endParaRPr lang="en-GB"/>
          </a:p>
          <a:p>
            <a:r>
              <a:rPr lang="en-GB"/>
              <a:t>1-2-3 reminders</a:t>
            </a:r>
          </a:p>
          <a:p>
            <a:r>
              <a:rPr lang="en-GB"/>
              <a:t>Therapeutic approach – respond to the child.  We recognise when a child is dysregulated and will use our restorative conversation mat to talk through behaviours.  (Please show this in the session – every classroom should have one.)</a:t>
            </a:r>
          </a:p>
          <a:p>
            <a:r>
              <a:rPr lang="en-GB"/>
              <a:t>The Nook – previously The Front Room.  In house system of referring to the pastoral team.</a:t>
            </a:r>
          </a:p>
        </p:txBody>
      </p:sp>
      <p:sp>
        <p:nvSpPr>
          <p:cNvPr id="4" name="Slide Number Placeholder 3"/>
          <p:cNvSpPr>
            <a:spLocks noGrp="1"/>
          </p:cNvSpPr>
          <p:nvPr>
            <p:ph type="sldNum" sz="quarter" idx="10"/>
          </p:nvPr>
        </p:nvSpPr>
        <p:spPr/>
        <p:txBody>
          <a:bodyPr/>
          <a:lstStyle/>
          <a:p>
            <a:fld id="{AEB333BF-A117-4DD5-82EC-7030DAC1363E}" type="slidenum">
              <a:rPr lang="en-GB" smtClean="0"/>
              <a:t>4</a:t>
            </a:fld>
            <a:endParaRPr lang="en-GB"/>
          </a:p>
        </p:txBody>
      </p:sp>
    </p:spTree>
    <p:extLst>
      <p:ext uri="{BB962C8B-B14F-4D97-AF65-F5344CB8AC3E}">
        <p14:creationId xmlns:p14="http://schemas.microsoft.com/office/powerpoint/2010/main" val="632997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Explain that we are reviewing our behaviour policy but we will have these core values at heart.</a:t>
            </a:r>
          </a:p>
        </p:txBody>
      </p:sp>
      <p:sp>
        <p:nvSpPr>
          <p:cNvPr id="4" name="Slide Number Placeholder 3"/>
          <p:cNvSpPr>
            <a:spLocks noGrp="1"/>
          </p:cNvSpPr>
          <p:nvPr>
            <p:ph type="sldNum" sz="quarter" idx="5"/>
          </p:nvPr>
        </p:nvSpPr>
        <p:spPr/>
        <p:txBody>
          <a:bodyPr/>
          <a:lstStyle/>
          <a:p>
            <a:fld id="{AEB333BF-A117-4DD5-82EC-7030DAC1363E}" type="slidenum">
              <a:rPr lang="en-GB" smtClean="0"/>
              <a:t>5</a:t>
            </a:fld>
            <a:endParaRPr lang="en-GB"/>
          </a:p>
        </p:txBody>
      </p:sp>
    </p:spTree>
    <p:extLst>
      <p:ext uri="{BB962C8B-B14F-4D97-AF65-F5344CB8AC3E}">
        <p14:creationId xmlns:p14="http://schemas.microsoft.com/office/powerpoint/2010/main" val="1522998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Ancient Mayans was covered in Y3 but in the process of moving our curriculum around, we want to build on the children’s knowledge of this topic.  We look forward to finding out what they remember!</a:t>
            </a:r>
          </a:p>
        </p:txBody>
      </p:sp>
      <p:sp>
        <p:nvSpPr>
          <p:cNvPr id="4" name="Slide Number Placeholder 3"/>
          <p:cNvSpPr>
            <a:spLocks noGrp="1"/>
          </p:cNvSpPr>
          <p:nvPr>
            <p:ph type="sldNum" sz="quarter" idx="10"/>
          </p:nvPr>
        </p:nvSpPr>
        <p:spPr/>
        <p:txBody>
          <a:bodyPr/>
          <a:lstStyle/>
          <a:p>
            <a:fld id="{AEB333BF-A117-4DD5-82EC-7030DAC1363E}" type="slidenum">
              <a:rPr lang="en-GB" smtClean="0"/>
              <a:t>6</a:t>
            </a:fld>
            <a:endParaRPr lang="en-GB"/>
          </a:p>
        </p:txBody>
      </p:sp>
    </p:spTree>
    <p:extLst>
      <p:ext uri="{BB962C8B-B14F-4D97-AF65-F5344CB8AC3E}">
        <p14:creationId xmlns:p14="http://schemas.microsoft.com/office/powerpoint/2010/main" val="165853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Monday 23</a:t>
            </a:r>
            <a:r>
              <a:rPr lang="en-GB" baseline="30000"/>
              <a:t>rd</a:t>
            </a:r>
            <a:r>
              <a:rPr lang="en-GB"/>
              <a:t> – spellings weekly tests on Monday.</a:t>
            </a:r>
          </a:p>
          <a:p>
            <a:r>
              <a:rPr lang="en-GB"/>
              <a:t>Reading records – collected in, 3x weekly comments from parents and children</a:t>
            </a:r>
          </a:p>
        </p:txBody>
      </p:sp>
      <p:sp>
        <p:nvSpPr>
          <p:cNvPr id="4" name="Slide Number Placeholder 3"/>
          <p:cNvSpPr>
            <a:spLocks noGrp="1"/>
          </p:cNvSpPr>
          <p:nvPr>
            <p:ph type="sldNum" sz="quarter" idx="10"/>
          </p:nvPr>
        </p:nvSpPr>
        <p:spPr/>
        <p:txBody>
          <a:bodyPr/>
          <a:lstStyle/>
          <a:p>
            <a:fld id="{AEB333BF-A117-4DD5-82EC-7030DAC1363E}" type="slidenum">
              <a:rPr lang="en-GB" smtClean="0"/>
              <a:t>7</a:t>
            </a:fld>
            <a:endParaRPr lang="en-GB"/>
          </a:p>
        </p:txBody>
      </p:sp>
    </p:spTree>
    <p:extLst>
      <p:ext uri="{BB962C8B-B14F-4D97-AF65-F5344CB8AC3E}">
        <p14:creationId xmlns:p14="http://schemas.microsoft.com/office/powerpoint/2010/main" val="236906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8</a:t>
            </a:fld>
            <a:endParaRPr lang="en-GB"/>
          </a:p>
        </p:txBody>
      </p:sp>
    </p:spTree>
    <p:extLst>
      <p:ext uri="{BB962C8B-B14F-4D97-AF65-F5344CB8AC3E}">
        <p14:creationId xmlns:p14="http://schemas.microsoft.com/office/powerpoint/2010/main" val="40630761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9</a:t>
            </a:fld>
            <a:endParaRPr lang="en-GB"/>
          </a:p>
        </p:txBody>
      </p:sp>
    </p:spTree>
    <p:extLst>
      <p:ext uri="{BB962C8B-B14F-4D97-AF65-F5344CB8AC3E}">
        <p14:creationId xmlns:p14="http://schemas.microsoft.com/office/powerpoint/2010/main" val="2194952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424F9-B050-C431-4621-F97F751598C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B4BBB8AB-34C4-65FF-67E8-66D83C71A77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A167B2-8014-76F5-2AD5-501E2344A3BE}"/>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5" name="Footer Placeholder 4">
            <a:extLst>
              <a:ext uri="{FF2B5EF4-FFF2-40B4-BE49-F238E27FC236}">
                <a16:creationId xmlns:a16="http://schemas.microsoft.com/office/drawing/2014/main" id="{49EE0E72-2854-1BA2-8576-23DFBF0446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46AB41-D110-61AF-26DE-DE526AEE7E2B}"/>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873193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DC339-1CB6-0454-5C02-259DF0F3E4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03368A-AC53-5B93-5564-416F3F45C2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0A8D65-9AFF-E333-5F37-9B0D3EF14DB0}"/>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5" name="Footer Placeholder 4">
            <a:extLst>
              <a:ext uri="{FF2B5EF4-FFF2-40B4-BE49-F238E27FC236}">
                <a16:creationId xmlns:a16="http://schemas.microsoft.com/office/drawing/2014/main" id="{95C2CAC1-0410-822D-CD04-F29662B4E3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7657FF-8777-240E-E5AB-2825B9E1A7B6}"/>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359812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FE9676-0D2D-9D31-2BAE-34DD0A27E177}"/>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166E22-B8D5-9CF5-43DD-991BE65E4F9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CD7F38-D062-11BB-AB6E-80DD14BF137A}"/>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5" name="Footer Placeholder 4">
            <a:extLst>
              <a:ext uri="{FF2B5EF4-FFF2-40B4-BE49-F238E27FC236}">
                <a16:creationId xmlns:a16="http://schemas.microsoft.com/office/drawing/2014/main" id="{1FD3F62D-2572-73E1-F606-9536ADD40B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9AF40B-D646-2661-1BDA-4B1B49429BB2}"/>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2959008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76F19-8445-13B8-45A8-2BBA5B315A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1ABB77-90E4-FCB9-B934-04A08DCBDD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87D80E-358F-8F53-70A8-2669E8F71880}"/>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5" name="Footer Placeholder 4">
            <a:extLst>
              <a:ext uri="{FF2B5EF4-FFF2-40B4-BE49-F238E27FC236}">
                <a16:creationId xmlns:a16="http://schemas.microsoft.com/office/drawing/2014/main" id="{5723A2F7-3B8B-DA88-5E1C-B86A8B29D7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901CBC-955E-CC3D-A5AA-8CE00BF0B396}"/>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3932003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B3AD1-DAE8-7D90-B116-3A9534FD320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FEA0FE-7E09-8BC8-518B-34849DDDFFD0}"/>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2C91AA-C231-D0E3-4F75-C58EA36705FC}"/>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5" name="Footer Placeholder 4">
            <a:extLst>
              <a:ext uri="{FF2B5EF4-FFF2-40B4-BE49-F238E27FC236}">
                <a16:creationId xmlns:a16="http://schemas.microsoft.com/office/drawing/2014/main" id="{6B10D217-9F84-1924-0711-9AC5FB8D65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4D8745-2EE0-EA81-5FE0-391F063E9744}"/>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52993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8E0B-BEC7-0478-DDCA-E7A874658C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809EE1-780A-5D2F-BBB0-8F6BEA860AE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0400E3-B8E0-1A31-DE25-925F57F0CC5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EFE7F5-873E-A8C4-9FD9-2B84988C3AC5}"/>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6" name="Footer Placeholder 5">
            <a:extLst>
              <a:ext uri="{FF2B5EF4-FFF2-40B4-BE49-F238E27FC236}">
                <a16:creationId xmlns:a16="http://schemas.microsoft.com/office/drawing/2014/main" id="{ED4F8402-61CE-E49D-A25E-4AAAD00ADB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1E1FF8-9B7F-1748-C339-E3CF439241F2}"/>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7307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1134D-D414-9ACF-91D7-1009DDDEB82C}"/>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643054-500F-C0D5-EFEC-CC5354F05B5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A99DB0C-E3FB-2730-1052-FFE2F463A858}"/>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0B9B48-5B06-EBF2-C9F3-316212F7B19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AAB8AF4-F644-CF1F-F07C-75B8A4C059F7}"/>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56F6226-3142-7984-B5E0-094DBE62A41B}"/>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8" name="Footer Placeholder 7">
            <a:extLst>
              <a:ext uri="{FF2B5EF4-FFF2-40B4-BE49-F238E27FC236}">
                <a16:creationId xmlns:a16="http://schemas.microsoft.com/office/drawing/2014/main" id="{3B6BE07D-36E2-4482-272F-63BC9B24D32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F739FBA-8A9D-6E0D-1C5A-FD1DC939B52E}"/>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24364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106A-89BD-C031-EC7E-E2B3EC7E646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3CDB13-C253-9BE3-CC2D-9B752BC15A6E}"/>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4" name="Footer Placeholder 3">
            <a:extLst>
              <a:ext uri="{FF2B5EF4-FFF2-40B4-BE49-F238E27FC236}">
                <a16:creationId xmlns:a16="http://schemas.microsoft.com/office/drawing/2014/main" id="{F3444966-9B96-9C56-1594-AADF15DC3A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6AC6AA-9718-A9B7-47B4-65074282B96D}"/>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229772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445EE5-B3A7-2A8F-A382-C9031F5005FF}"/>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3" name="Footer Placeholder 2">
            <a:extLst>
              <a:ext uri="{FF2B5EF4-FFF2-40B4-BE49-F238E27FC236}">
                <a16:creationId xmlns:a16="http://schemas.microsoft.com/office/drawing/2014/main" id="{E25F2BF1-0047-5C92-EBF7-64D9693912A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32A4E9-CF64-149F-9270-FD8743DD8EA0}"/>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358767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CE4B2-FDE1-6CAB-9C97-6B388B841DA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70319F-7BA0-A2AD-96F0-77E748EF431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B23E1A7-D8D6-DB85-DA42-338EC836D85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31E96F5-1CE6-AA91-8D7D-334EA22BFB55}"/>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6" name="Footer Placeholder 5">
            <a:extLst>
              <a:ext uri="{FF2B5EF4-FFF2-40B4-BE49-F238E27FC236}">
                <a16:creationId xmlns:a16="http://schemas.microsoft.com/office/drawing/2014/main" id="{26D42935-200B-09E9-B87C-06025C399B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0C7C8E-AF88-6414-3907-DFE714CFC73C}"/>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2426874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27427-E83A-30F3-2F18-6C1FC450E1D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30B1832-3DA0-650E-D3AD-3659A3B664D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448AE70E-D229-04E9-EAA9-0C193E20B0B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9FA7032-E0D7-1D86-E2BC-D63E37FA0DBD}"/>
              </a:ext>
            </a:extLst>
          </p:cNvPr>
          <p:cNvSpPr>
            <a:spLocks noGrp="1"/>
          </p:cNvSpPr>
          <p:nvPr>
            <p:ph type="dt" sz="half" idx="10"/>
          </p:nvPr>
        </p:nvSpPr>
        <p:spPr/>
        <p:txBody>
          <a:bodyPr/>
          <a:lstStyle/>
          <a:p>
            <a:fld id="{4AF078A6-17E7-439D-B2EA-5EBE40C16770}" type="datetimeFigureOut">
              <a:rPr lang="en-GB" smtClean="0"/>
              <a:t>09/09/2025</a:t>
            </a:fld>
            <a:endParaRPr lang="en-GB"/>
          </a:p>
        </p:txBody>
      </p:sp>
      <p:sp>
        <p:nvSpPr>
          <p:cNvPr id="6" name="Footer Placeholder 5">
            <a:extLst>
              <a:ext uri="{FF2B5EF4-FFF2-40B4-BE49-F238E27FC236}">
                <a16:creationId xmlns:a16="http://schemas.microsoft.com/office/drawing/2014/main" id="{1C98F974-EAAE-F672-55AA-19506E657F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7F74BE-1001-AFE1-0104-3FB8AF67CF4E}"/>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2850960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5674B4-526A-4A91-B026-2EB21DA0FBB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FDF6D5-F8F3-3E45-A1A9-8B89A1DF692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94947A-E33A-92AC-A62F-355E5417DAC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AF078A6-17E7-439D-B2EA-5EBE40C16770}" type="datetimeFigureOut">
              <a:rPr lang="en-GB" smtClean="0"/>
              <a:t>09/09/2025</a:t>
            </a:fld>
            <a:endParaRPr lang="en-GB"/>
          </a:p>
        </p:txBody>
      </p:sp>
      <p:sp>
        <p:nvSpPr>
          <p:cNvPr id="5" name="Footer Placeholder 4">
            <a:extLst>
              <a:ext uri="{FF2B5EF4-FFF2-40B4-BE49-F238E27FC236}">
                <a16:creationId xmlns:a16="http://schemas.microsoft.com/office/drawing/2014/main" id="{ADD4CA3A-DA1E-1002-F61F-9E3EB5EEB2A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2881F88-85AB-CAEA-BAE0-8BAECE4BD9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D7D07478-017B-4DE0-9CC7-38427A1BE040}" type="slidenum">
              <a:rPr lang="en-GB" smtClean="0"/>
              <a:t>‹#›</a:t>
            </a:fld>
            <a:endParaRPr lang="en-GB"/>
          </a:p>
        </p:txBody>
      </p:sp>
    </p:spTree>
    <p:extLst>
      <p:ext uri="{BB962C8B-B14F-4D97-AF65-F5344CB8AC3E}">
        <p14:creationId xmlns:p14="http://schemas.microsoft.com/office/powerpoint/2010/main" val="4187912145"/>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1.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1.jpe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mailto:sendco@bassingbourn.cambs.sch.uk" TargetMode="External"/></Relationships>
</file>

<file path=ppt/slides/_rels/slide1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hyperlink" Target="mailto:narwhals@bassingbourn.cambs.sch.uk" TargetMode="External"/><Relationship Id="rId5" Type="http://schemas.openxmlformats.org/officeDocument/2006/relationships/hyperlink" Target="mailto:4Ln@bassingbourn.cambs.sch.uk"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7.jpe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1.jpeg"/><Relationship Id="rId5" Type="http://schemas.openxmlformats.org/officeDocument/2006/relationships/image" Target="../media/image2.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42996" y="4267832"/>
            <a:ext cx="3604497" cy="1297115"/>
          </a:xfrm>
        </p:spPr>
        <p:txBody>
          <a:bodyPr anchor="t">
            <a:normAutofit fontScale="90000"/>
          </a:bodyPr>
          <a:lstStyle/>
          <a:p>
            <a:pPr algn="r"/>
            <a:r>
              <a:rPr lang="en-GB" sz="4400" b="1">
                <a:solidFill>
                  <a:schemeClr val="tx2"/>
                </a:solidFill>
              </a:rPr>
              <a:t>Welcome to Year 4</a:t>
            </a:r>
          </a:p>
        </p:txBody>
      </p:sp>
      <p:pic>
        <p:nvPicPr>
          <p:cNvPr id="4" name="Picture 3" descr="A logo for a school&#10;&#10;Description automatically generated">
            <a:extLst>
              <a:ext uri="{FF2B5EF4-FFF2-40B4-BE49-F238E27FC236}">
                <a16:creationId xmlns:a16="http://schemas.microsoft.com/office/drawing/2014/main" id="{1A09CBF8-55EB-9F73-A550-1EFD504A52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5218" b="16095"/>
          <a:stretch/>
        </p:blipFill>
        <p:spPr>
          <a:xfrm>
            <a:off x="255352" y="2923396"/>
            <a:ext cx="3106320" cy="1925608"/>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9" name="Group 18">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9431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56" y="216686"/>
            <a:ext cx="7024744" cy="745152"/>
          </a:xfrm>
        </p:spPr>
        <p:txBody>
          <a:bodyPr>
            <a:noAutofit/>
          </a:bodyPr>
          <a:lstStyle/>
          <a:p>
            <a:r>
              <a:rPr lang="en-GB" sz="3600" b="1"/>
              <a:t>Multiplication Check</a:t>
            </a:r>
          </a:p>
        </p:txBody>
      </p:sp>
      <p:sp>
        <p:nvSpPr>
          <p:cNvPr id="6" name="Content Placeholder 2"/>
          <p:cNvSpPr>
            <a:spLocks noGrp="1"/>
          </p:cNvSpPr>
          <p:nvPr>
            <p:ph sz="half" idx="1"/>
          </p:nvPr>
        </p:nvSpPr>
        <p:spPr>
          <a:xfrm>
            <a:off x="215843" y="1005978"/>
            <a:ext cx="7785946" cy="2952328"/>
          </a:xfrm>
        </p:spPr>
        <p:txBody>
          <a:bodyPr>
            <a:noAutofit/>
          </a:bodyPr>
          <a:lstStyle/>
          <a:p>
            <a:pPr marL="68580" indent="0">
              <a:buNone/>
            </a:pPr>
            <a:r>
              <a:rPr lang="en-GB" sz="2800">
                <a:latin typeface="+mj-lt"/>
                <a:ea typeface="KBDARLINGMG" panose="02000603000000000000" pitchFamily="2" charset="0"/>
                <a:cs typeface="Calibri"/>
              </a:rPr>
              <a:t>The children will sit a quick-fire, online assessment of their times tables knowledge in the first couple of weeks in June.  We will be practising weekly and will share more information nearer the time.</a:t>
            </a:r>
          </a:p>
          <a:p>
            <a:pPr marL="68580" indent="0">
              <a:buNone/>
            </a:pPr>
            <a:endParaRPr lang="en-GB" sz="2800">
              <a:latin typeface="+mj-lt"/>
              <a:cs typeface="Calibri" panose="020F0502020204030204" pitchFamily="34" charset="0"/>
            </a:endParaRPr>
          </a:p>
          <a:p>
            <a:pPr marL="68580" indent="0">
              <a:buNone/>
            </a:pPr>
            <a:r>
              <a:rPr lang="en-GB" sz="2800">
                <a:latin typeface="+mj-lt"/>
                <a:cs typeface="Calibri" panose="020F0502020204030204" pitchFamily="34" charset="0"/>
              </a:rPr>
              <a:t>Should you wish to practise at home, please do use your child’s login for Times Tables Rockstars.</a:t>
            </a:r>
          </a:p>
          <a:p>
            <a:pPr marL="68580" indent="0">
              <a:buNone/>
            </a:pPr>
            <a:endParaRPr lang="en-GB" sz="2000" b="1">
              <a:latin typeface="Calibri" panose="020F0502020204030204" pitchFamily="34" charset="0"/>
              <a:cs typeface="Calibri" panose="020F0502020204030204" pitchFamily="34" charset="0"/>
            </a:endParaRPr>
          </a:p>
        </p:txBody>
      </p:sp>
      <p:pic>
        <p:nvPicPr>
          <p:cNvPr id="3" name="Picture 2" descr="A green plant with leaves&#10;&#10;Description automatically generated">
            <a:extLst>
              <a:ext uri="{FF2B5EF4-FFF2-40B4-BE49-F238E27FC236}">
                <a16:creationId xmlns:a16="http://schemas.microsoft.com/office/drawing/2014/main" id="{6946F604-A939-FC90-E8F6-C03F3E21AD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4" name="Picture 2" descr="preview">
            <a:extLst>
              <a:ext uri="{FF2B5EF4-FFF2-40B4-BE49-F238E27FC236}">
                <a16:creationId xmlns:a16="http://schemas.microsoft.com/office/drawing/2014/main" id="{3660D131-279A-0F24-47F6-3C10058FF463}"/>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5" name="Picture 4" descr="A logo for a school&#10;&#10;Description automatically generated">
            <a:extLst>
              <a:ext uri="{FF2B5EF4-FFF2-40B4-BE49-F238E27FC236}">
                <a16:creationId xmlns:a16="http://schemas.microsoft.com/office/drawing/2014/main" id="{31A7F240-428A-C8C5-E308-EAD0558FB2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pic>
        <p:nvPicPr>
          <p:cNvPr id="8" name="Picture 7">
            <a:extLst>
              <a:ext uri="{FF2B5EF4-FFF2-40B4-BE49-F238E27FC236}">
                <a16:creationId xmlns:a16="http://schemas.microsoft.com/office/drawing/2014/main" id="{4B6E32DF-215A-30D7-C62B-63AADE3B8D4A}"/>
              </a:ext>
            </a:extLst>
          </p:cNvPr>
          <p:cNvPicPr>
            <a:picLocks noChangeAspect="1"/>
          </p:cNvPicPr>
          <p:nvPr/>
        </p:nvPicPr>
        <p:blipFill>
          <a:blip r:embed="rId6"/>
          <a:stretch>
            <a:fillRect/>
          </a:stretch>
        </p:blipFill>
        <p:spPr>
          <a:xfrm>
            <a:off x="2983905" y="4002446"/>
            <a:ext cx="2568163" cy="2530059"/>
          </a:xfrm>
          <a:prstGeom prst="rect">
            <a:avLst/>
          </a:prstGeom>
        </p:spPr>
      </p:pic>
    </p:spTree>
    <p:extLst>
      <p:ext uri="{BB962C8B-B14F-4D97-AF65-F5344CB8AC3E}">
        <p14:creationId xmlns:p14="http://schemas.microsoft.com/office/powerpoint/2010/main" val="2218016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56" y="216686"/>
            <a:ext cx="7024744" cy="745152"/>
          </a:xfrm>
        </p:spPr>
        <p:txBody>
          <a:bodyPr>
            <a:noAutofit/>
          </a:bodyPr>
          <a:lstStyle/>
          <a:p>
            <a:r>
              <a:rPr lang="en-GB" sz="3600" b="1"/>
              <a:t>Assessments</a:t>
            </a:r>
          </a:p>
        </p:txBody>
      </p:sp>
      <p:sp>
        <p:nvSpPr>
          <p:cNvPr id="6" name="Content Placeholder 2"/>
          <p:cNvSpPr>
            <a:spLocks noGrp="1"/>
          </p:cNvSpPr>
          <p:nvPr>
            <p:ph sz="half" idx="1"/>
          </p:nvPr>
        </p:nvSpPr>
        <p:spPr>
          <a:xfrm>
            <a:off x="215843" y="1005978"/>
            <a:ext cx="7785946" cy="2952328"/>
          </a:xfrm>
        </p:spPr>
        <p:txBody>
          <a:bodyPr>
            <a:noAutofit/>
          </a:bodyPr>
          <a:lstStyle/>
          <a:p>
            <a:pPr marL="68580" indent="0">
              <a:buNone/>
            </a:pPr>
            <a:r>
              <a:rPr lang="en-GB" sz="2800">
                <a:latin typeface="+mj-lt"/>
                <a:ea typeface="KBDARLINGMG" panose="02000603000000000000" pitchFamily="2" charset="0"/>
                <a:cs typeface="Calibri"/>
              </a:rPr>
              <a:t>In Year 4, we complete NFER assessments termly.  These cover a range of multiple choice and short answer questions.  </a:t>
            </a:r>
          </a:p>
          <a:p>
            <a:pPr marL="68580" indent="0">
              <a:buNone/>
            </a:pPr>
            <a:endParaRPr lang="en-GB" sz="2800" b="1">
              <a:latin typeface="+mj-lt"/>
              <a:cs typeface="Calibri"/>
            </a:endParaRPr>
          </a:p>
          <a:p>
            <a:pPr marL="68580" indent="0">
              <a:buNone/>
            </a:pPr>
            <a:r>
              <a:rPr lang="en-GB" sz="2800" b="1">
                <a:latin typeface="+mj-lt"/>
                <a:cs typeface="Calibri"/>
              </a:rPr>
              <a:t>These are used to inform teacher practice and the scores are not shared with the children.</a:t>
            </a:r>
            <a:endParaRPr lang="en-GB" sz="2000" b="1">
              <a:latin typeface="Calibri" panose="020F0502020204030204" pitchFamily="34" charset="0"/>
              <a:cs typeface="Calibri" panose="020F0502020204030204" pitchFamily="34" charset="0"/>
            </a:endParaRPr>
          </a:p>
        </p:txBody>
      </p:sp>
      <p:pic>
        <p:nvPicPr>
          <p:cNvPr id="3" name="Picture 2" descr="A green plant with leaves&#10;&#10;Description automatically generated">
            <a:extLst>
              <a:ext uri="{FF2B5EF4-FFF2-40B4-BE49-F238E27FC236}">
                <a16:creationId xmlns:a16="http://schemas.microsoft.com/office/drawing/2014/main" id="{6946F604-A939-FC90-E8F6-C03F3E21AD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4" name="Picture 2" descr="preview">
            <a:extLst>
              <a:ext uri="{FF2B5EF4-FFF2-40B4-BE49-F238E27FC236}">
                <a16:creationId xmlns:a16="http://schemas.microsoft.com/office/drawing/2014/main" id="{3660D131-279A-0F24-47F6-3C10058FF463}"/>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5" name="Picture 4" descr="A logo for a school&#10;&#10;Description automatically generated">
            <a:extLst>
              <a:ext uri="{FF2B5EF4-FFF2-40B4-BE49-F238E27FC236}">
                <a16:creationId xmlns:a16="http://schemas.microsoft.com/office/drawing/2014/main" id="{31A7F240-428A-C8C5-E308-EAD0558FB2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722992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864" y="208049"/>
            <a:ext cx="8676267" cy="1313656"/>
          </a:xfrm>
        </p:spPr>
        <p:txBody>
          <a:bodyPr>
            <a:noAutofit/>
          </a:bodyPr>
          <a:lstStyle/>
          <a:p>
            <a:r>
              <a:rPr lang="en-GB" sz="3600" b="1"/>
              <a:t>Enrichment Opportunities</a:t>
            </a:r>
          </a:p>
        </p:txBody>
      </p:sp>
      <p:pic>
        <p:nvPicPr>
          <p:cNvPr id="5" name="Picture 4" descr="The Enrichment Center: Interdisciplinary Education in Nashua, N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039" y="1120959"/>
            <a:ext cx="1637900" cy="195935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green plant with leaves&#10;&#10;Description automatically generated">
            <a:extLst>
              <a:ext uri="{FF2B5EF4-FFF2-40B4-BE49-F238E27FC236}">
                <a16:creationId xmlns:a16="http://schemas.microsoft.com/office/drawing/2014/main" id="{89BCCD4F-56AF-FDB1-38F1-A30E2D0A01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2" descr="preview">
            <a:extLst>
              <a:ext uri="{FF2B5EF4-FFF2-40B4-BE49-F238E27FC236}">
                <a16:creationId xmlns:a16="http://schemas.microsoft.com/office/drawing/2014/main" id="{D035B11B-29FC-DFA7-6448-9D7E8F58EBF4}"/>
              </a:ext>
            </a:extLst>
          </p:cNvPr>
          <p:cNvPicPr>
            <a:picLocks noChangeAspect="1" noChangeArrowheads="1"/>
          </p:cNvPicPr>
          <p:nvPr/>
        </p:nvPicPr>
        <p:blipFill>
          <a:blip r:embed="rId5">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7" name="Picture 6" descr="A logo for a school&#10;&#10;Description automatically generated">
            <a:extLst>
              <a:ext uri="{FF2B5EF4-FFF2-40B4-BE49-F238E27FC236}">
                <a16:creationId xmlns:a16="http://schemas.microsoft.com/office/drawing/2014/main" id="{262E0BBA-3B7C-4EAF-EB77-A13E8507DFD9}"/>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
        <p:nvSpPr>
          <p:cNvPr id="4" name="Content Placeholder 3"/>
          <p:cNvSpPr>
            <a:spLocks noGrp="1"/>
          </p:cNvSpPr>
          <p:nvPr>
            <p:ph sz="half" idx="1"/>
          </p:nvPr>
        </p:nvSpPr>
        <p:spPr>
          <a:xfrm>
            <a:off x="1172779" y="2413080"/>
            <a:ext cx="7605352" cy="3160294"/>
          </a:xfrm>
        </p:spPr>
        <p:txBody>
          <a:bodyPr vert="horz" lIns="91440" tIns="45720" rIns="91440" bIns="45720" rtlCol="0" anchor="t">
            <a:normAutofit/>
          </a:bodyPr>
          <a:lstStyle/>
          <a:p>
            <a:pPr marL="0" indent="0">
              <a:buNone/>
            </a:pPr>
            <a:r>
              <a:rPr lang="en-GB" sz="2800" dirty="0">
                <a:latin typeface="+mj-lt"/>
                <a:ea typeface="KBDARLINGMG" panose="02000603000000000000" pitchFamily="2" charset="0"/>
                <a:cs typeface="Calibri"/>
              </a:rPr>
              <a:t>We believe learning beyond the classroom is extremely important.</a:t>
            </a:r>
            <a:r>
              <a:rPr lang="en-GB" sz="2800" dirty="0">
                <a:latin typeface="+mj-lt"/>
                <a:cs typeface="Calibri"/>
              </a:rPr>
              <a:t> These includes visits, workshops and whole-school themed days.</a:t>
            </a:r>
          </a:p>
          <a:p>
            <a:pPr marL="0" indent="0">
              <a:buNone/>
            </a:pPr>
            <a:endParaRPr lang="en-GB" sz="2800">
              <a:latin typeface="+mj-lt"/>
              <a:cs typeface="Calibri"/>
            </a:endParaRPr>
          </a:p>
          <a:p>
            <a:pPr marL="0" indent="0">
              <a:buNone/>
            </a:pPr>
            <a:r>
              <a:rPr lang="en-GB" sz="2800" dirty="0">
                <a:latin typeface="+mj-lt"/>
                <a:cs typeface="Calibri"/>
              </a:rPr>
              <a:t>We are in the process of finalising these for the year.</a:t>
            </a:r>
          </a:p>
        </p:txBody>
      </p:sp>
    </p:spTree>
    <p:extLst>
      <p:ext uri="{BB962C8B-B14F-4D97-AF65-F5344CB8AC3E}">
        <p14:creationId xmlns:p14="http://schemas.microsoft.com/office/powerpoint/2010/main" val="4112307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00674ABE-39BE-74D8-F74A-44A6A67350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7" name="Picture 2" descr="preview">
            <a:extLst>
              <a:ext uri="{FF2B5EF4-FFF2-40B4-BE49-F238E27FC236}">
                <a16:creationId xmlns:a16="http://schemas.microsoft.com/office/drawing/2014/main" id="{9F032016-F599-2267-A94A-B3F65691DE70}"/>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11" name="Picture 10" descr="A logo for a school&#10;&#10;Description automatically generated">
            <a:extLst>
              <a:ext uri="{FF2B5EF4-FFF2-40B4-BE49-F238E27FC236}">
                <a16:creationId xmlns:a16="http://schemas.microsoft.com/office/drawing/2014/main" id="{49753927-89F3-F68D-DD33-27C0EBFAABD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pic>
        <p:nvPicPr>
          <p:cNvPr id="3" name="Picture 2">
            <a:extLst>
              <a:ext uri="{FF2B5EF4-FFF2-40B4-BE49-F238E27FC236}">
                <a16:creationId xmlns:a16="http://schemas.microsoft.com/office/drawing/2014/main" id="{B8B48891-9B77-08F5-4DFE-4C1CD81EA460}"/>
              </a:ext>
            </a:extLst>
          </p:cNvPr>
          <p:cNvPicPr>
            <a:picLocks noChangeAspect="1"/>
          </p:cNvPicPr>
          <p:nvPr/>
        </p:nvPicPr>
        <p:blipFill>
          <a:blip r:embed="rId6"/>
          <a:stretch>
            <a:fillRect/>
          </a:stretch>
        </p:blipFill>
        <p:spPr>
          <a:xfrm>
            <a:off x="0" y="1626219"/>
            <a:ext cx="9144000" cy="3605561"/>
          </a:xfrm>
          <a:prstGeom prst="rect">
            <a:avLst/>
          </a:prstGeom>
        </p:spPr>
      </p:pic>
      <p:sp>
        <p:nvSpPr>
          <p:cNvPr id="4" name="TextBox 3">
            <a:extLst>
              <a:ext uri="{FF2B5EF4-FFF2-40B4-BE49-F238E27FC236}">
                <a16:creationId xmlns:a16="http://schemas.microsoft.com/office/drawing/2014/main" id="{46AEEFC8-2DDB-71B6-B3EF-912AF9E10166}"/>
              </a:ext>
            </a:extLst>
          </p:cNvPr>
          <p:cNvSpPr txBox="1"/>
          <p:nvPr/>
        </p:nvSpPr>
        <p:spPr>
          <a:xfrm>
            <a:off x="175364" y="474628"/>
            <a:ext cx="5549030" cy="646331"/>
          </a:xfrm>
          <a:prstGeom prst="rect">
            <a:avLst/>
          </a:prstGeom>
          <a:noFill/>
        </p:spPr>
        <p:txBody>
          <a:bodyPr wrap="square" rtlCol="0">
            <a:spAutoFit/>
          </a:bodyPr>
          <a:lstStyle/>
          <a:p>
            <a:r>
              <a:rPr lang="en-GB" sz="3600" b="1" u="sng"/>
              <a:t>Attendance Matters</a:t>
            </a:r>
          </a:p>
        </p:txBody>
      </p:sp>
    </p:spTree>
    <p:extLst>
      <p:ext uri="{BB962C8B-B14F-4D97-AF65-F5344CB8AC3E}">
        <p14:creationId xmlns:p14="http://schemas.microsoft.com/office/powerpoint/2010/main" val="1160895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een plant with leaves&#10;&#10;Description automatically generated">
            <a:extLst>
              <a:ext uri="{FF2B5EF4-FFF2-40B4-BE49-F238E27FC236}">
                <a16:creationId xmlns:a16="http://schemas.microsoft.com/office/drawing/2014/main" id="{970C330E-2C9A-93D7-53F0-4550DCA1C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5" name="Picture 4" descr="preview">
            <a:extLst>
              <a:ext uri="{FF2B5EF4-FFF2-40B4-BE49-F238E27FC236}">
                <a16:creationId xmlns:a16="http://schemas.microsoft.com/office/drawing/2014/main" id="{8D90AA12-AB61-CE4C-83D0-F2F8543A0B69}"/>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a:extLst>
              <a:ext uri="{FF2B5EF4-FFF2-40B4-BE49-F238E27FC236}">
                <a16:creationId xmlns:a16="http://schemas.microsoft.com/office/drawing/2014/main" id="{5AA5D54B-B6D0-5CBB-6914-65CBB6B5517B}"/>
              </a:ext>
            </a:extLst>
          </p:cNvPr>
          <p:cNvSpPr>
            <a:spLocks noGrp="1"/>
          </p:cNvSpPr>
          <p:nvPr>
            <p:ph type="title"/>
          </p:nvPr>
        </p:nvSpPr>
        <p:spPr>
          <a:xfrm>
            <a:off x="113499" y="175374"/>
            <a:ext cx="7886700" cy="783416"/>
          </a:xfrm>
        </p:spPr>
        <p:txBody>
          <a:bodyPr>
            <a:normAutofit/>
          </a:bodyPr>
          <a:lstStyle/>
          <a:p>
            <a:r>
              <a:rPr lang="en-US" sz="3600" b="1">
                <a:ea typeface="Calibri"/>
                <a:cs typeface="Arial"/>
              </a:rPr>
              <a:t>SEND Support</a:t>
            </a:r>
            <a:endParaRPr lang="en-US" sz="3600" b="1">
              <a:ea typeface="Calibri"/>
            </a:endParaRPr>
          </a:p>
        </p:txBody>
      </p:sp>
      <p:sp>
        <p:nvSpPr>
          <p:cNvPr id="3" name="Content Placeholder 2">
            <a:extLst>
              <a:ext uri="{FF2B5EF4-FFF2-40B4-BE49-F238E27FC236}">
                <a16:creationId xmlns:a16="http://schemas.microsoft.com/office/drawing/2014/main" id="{04EA11CD-B8FC-1020-3CB6-4A574FF83661}"/>
              </a:ext>
            </a:extLst>
          </p:cNvPr>
          <p:cNvSpPr>
            <a:spLocks noGrp="1"/>
          </p:cNvSpPr>
          <p:nvPr>
            <p:ph idx="1"/>
          </p:nvPr>
        </p:nvSpPr>
        <p:spPr>
          <a:xfrm>
            <a:off x="170649" y="939881"/>
            <a:ext cx="8610096" cy="5701433"/>
          </a:xfrm>
        </p:spPr>
        <p:txBody>
          <a:bodyPr>
            <a:normAutofit fontScale="92500" lnSpcReduction="20000"/>
          </a:bodyPr>
          <a:lstStyle/>
          <a:p>
            <a:pPr marL="0" indent="0">
              <a:buNone/>
            </a:pPr>
            <a:r>
              <a:rPr lang="en-US" sz="2600" b="1">
                <a:latin typeface="+mj-lt"/>
                <a:ea typeface="Calibri"/>
                <a:cs typeface="Arial"/>
              </a:rPr>
              <a:t>What do we mean by SEND?</a:t>
            </a:r>
          </a:p>
          <a:p>
            <a:pPr>
              <a:buFont typeface="Arial"/>
              <a:buChar char="•"/>
            </a:pPr>
            <a:r>
              <a:rPr lang="en-US" sz="2600">
                <a:latin typeface="+mj-lt"/>
                <a:ea typeface="Calibri"/>
                <a:cs typeface="Arial"/>
              </a:rPr>
              <a:t>SEND stands for Special Educational Needs and/or Disabilities.   </a:t>
            </a:r>
          </a:p>
          <a:p>
            <a:pPr>
              <a:buFont typeface="Arial"/>
              <a:buChar char="•"/>
            </a:pPr>
            <a:r>
              <a:rPr lang="en-US" sz="2600">
                <a:latin typeface="+mj-lt"/>
                <a:ea typeface="+mn-lt"/>
                <a:cs typeface="+mn-lt"/>
              </a:rPr>
              <a:t>A child has SEND if they have a learning difficulty or disability that calls for special educational provision to be made for them. </a:t>
            </a:r>
          </a:p>
          <a:p>
            <a:pPr marL="0" indent="0">
              <a:buNone/>
            </a:pPr>
            <a:r>
              <a:rPr lang="en-US" sz="2600" b="1">
                <a:latin typeface="+mj-lt"/>
                <a:ea typeface="Calibri"/>
                <a:cs typeface="Arial"/>
              </a:rPr>
              <a:t>What should I do if I think my child has special educational needs and/ or a disability?</a:t>
            </a:r>
            <a:endParaRPr lang="en-US" sz="2600">
              <a:latin typeface="+mj-lt"/>
              <a:ea typeface="Calibri"/>
              <a:cs typeface="Arial"/>
            </a:endParaRPr>
          </a:p>
          <a:p>
            <a:r>
              <a:rPr lang="en-US" sz="2600">
                <a:latin typeface="+mj-lt"/>
                <a:ea typeface="Calibri"/>
                <a:cs typeface="Arial"/>
              </a:rPr>
              <a:t>The first person to speak to is your child's class teacher.  They will be able to discuss support for your child and to signpost you to any helpful resources.  You can also find information about SEND at our school in our SEND Information Report on our school website.</a:t>
            </a:r>
          </a:p>
          <a:p>
            <a:pPr marL="0" indent="0">
              <a:buNone/>
            </a:pPr>
            <a:r>
              <a:rPr lang="en-US" sz="2600" b="1">
                <a:latin typeface="+mj-lt"/>
                <a:ea typeface="Calibri"/>
                <a:cs typeface="Arial"/>
              </a:rPr>
              <a:t>Support from the SENDCo</a:t>
            </a:r>
            <a:endParaRPr lang="en-US" sz="2600">
              <a:latin typeface="+mj-lt"/>
            </a:endParaRPr>
          </a:p>
          <a:p>
            <a:r>
              <a:rPr lang="en-US" sz="2600">
                <a:latin typeface="+mj-lt"/>
                <a:ea typeface="Calibri"/>
                <a:cs typeface="Arial"/>
              </a:rPr>
              <a:t>If your child's class teacher thinks that it would be helpful to get specialist advice, they will discuss your child's needs with the SENDCo.</a:t>
            </a:r>
          </a:p>
          <a:p>
            <a:r>
              <a:rPr lang="en-US" sz="2600">
                <a:latin typeface="+mj-lt"/>
                <a:ea typeface="Calibri"/>
                <a:cs typeface="Arial"/>
              </a:rPr>
              <a:t>The Interim SENDCo is Jen Gregson, standing in for </a:t>
            </a:r>
            <a:r>
              <a:rPr lang="en-US" sz="2600" err="1">
                <a:latin typeface="+mj-lt"/>
                <a:ea typeface="Calibri"/>
                <a:cs typeface="Arial"/>
              </a:rPr>
              <a:t>Mrs</a:t>
            </a:r>
            <a:r>
              <a:rPr lang="en-US" sz="2600">
                <a:latin typeface="+mj-lt"/>
                <a:ea typeface="Calibri"/>
                <a:cs typeface="Arial"/>
              </a:rPr>
              <a:t> Hannah Paradis during her maternity leave.  Miss Gregson can be contacted via the SEND email address: </a:t>
            </a:r>
            <a:r>
              <a:rPr lang="en-US" sz="2600">
                <a:latin typeface="+mj-lt"/>
                <a:ea typeface="Calibri"/>
                <a:cs typeface="Arial"/>
                <a:hlinkClick r:id="rId4">
                  <a:extLst>
                    <a:ext uri="{A12FA001-AC4F-418D-AE19-62706E023703}">
                      <ahyp:hlinkClr xmlns:ahyp="http://schemas.microsoft.com/office/drawing/2018/hyperlinkcolor" val="tx"/>
                    </a:ext>
                  </a:extLst>
                </a:hlinkClick>
              </a:rPr>
              <a:t>sendco@bassingbourn.cambs.sch.uk</a:t>
            </a:r>
            <a:r>
              <a:rPr lang="en-US" sz="2600">
                <a:latin typeface="+mj-lt"/>
                <a:ea typeface="Calibri"/>
                <a:cs typeface="Arial"/>
              </a:rPr>
              <a:t>.</a:t>
            </a:r>
          </a:p>
          <a:p>
            <a:pPr marL="0" indent="0">
              <a:buNone/>
            </a:pPr>
            <a:endParaRPr lang="en-US" sz="2000">
              <a:latin typeface="+mj-lt"/>
              <a:ea typeface="Calibri"/>
              <a:cs typeface="Arial"/>
            </a:endParaRPr>
          </a:p>
          <a:p>
            <a:pPr marL="0" indent="0">
              <a:buNone/>
            </a:pPr>
            <a:endParaRPr lang="en-US" sz="2000">
              <a:latin typeface="+mj-lt"/>
              <a:ea typeface="Calibri"/>
              <a:cs typeface="Calibri"/>
            </a:endParaRPr>
          </a:p>
        </p:txBody>
      </p:sp>
    </p:spTree>
    <p:extLst>
      <p:ext uri="{BB962C8B-B14F-4D97-AF65-F5344CB8AC3E}">
        <p14:creationId xmlns:p14="http://schemas.microsoft.com/office/powerpoint/2010/main" val="2520420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B5B4691B-F87E-7375-A75E-B230DDB1AE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2" descr="preview">
            <a:extLst>
              <a:ext uri="{FF2B5EF4-FFF2-40B4-BE49-F238E27FC236}">
                <a16:creationId xmlns:a16="http://schemas.microsoft.com/office/drawing/2014/main" id="{D943BEE7-98AB-50CD-D08D-1BDE431FF1B8}"/>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41157" y="207361"/>
            <a:ext cx="7704667" cy="913598"/>
          </a:xfrm>
        </p:spPr>
        <p:txBody>
          <a:bodyPr>
            <a:normAutofit/>
          </a:bodyPr>
          <a:lstStyle/>
          <a:p>
            <a:r>
              <a:rPr lang="en-GB" sz="3600" b="1"/>
              <a:t>Contact</a:t>
            </a:r>
          </a:p>
        </p:txBody>
      </p:sp>
      <p:sp>
        <p:nvSpPr>
          <p:cNvPr id="4" name="Content Placeholder 3"/>
          <p:cNvSpPr>
            <a:spLocks noGrp="1"/>
          </p:cNvSpPr>
          <p:nvPr>
            <p:ph sz="half" idx="1"/>
          </p:nvPr>
        </p:nvSpPr>
        <p:spPr>
          <a:xfrm>
            <a:off x="141156" y="1117266"/>
            <a:ext cx="8075917" cy="3368674"/>
          </a:xfrm>
        </p:spPr>
        <p:txBody>
          <a:bodyPr vert="horz" lIns="91440" tIns="45720" rIns="91440" bIns="45720" rtlCol="0" anchor="t">
            <a:noAutofit/>
          </a:bodyPr>
          <a:lstStyle/>
          <a:p>
            <a:r>
              <a:rPr lang="en-GB" sz="2800" dirty="0">
                <a:latin typeface="+mj-lt"/>
                <a:ea typeface="KBDARLINGMG" panose="02000603000000000000" pitchFamily="2" charset="0"/>
                <a:cs typeface="Calibri"/>
              </a:rPr>
              <a:t>You can make an appointment to see us through the school office. </a:t>
            </a:r>
          </a:p>
          <a:p>
            <a:r>
              <a:rPr lang="en-GB" sz="2800" dirty="0">
                <a:latin typeface="+mj-lt"/>
                <a:ea typeface="KBDARLINGMG" panose="02000603000000000000" pitchFamily="2" charset="0"/>
                <a:cs typeface="Calibri"/>
              </a:rPr>
              <a:t>You can email us, but please do not email with something that needs attention</a:t>
            </a:r>
            <a:r>
              <a:rPr lang="en-GB" sz="2800" b="1" dirty="0">
                <a:latin typeface="+mj-lt"/>
                <a:ea typeface="KBDARLINGMG" panose="02000603000000000000" pitchFamily="2" charset="0"/>
                <a:cs typeface="Calibri"/>
              </a:rPr>
              <a:t> on that day</a:t>
            </a:r>
            <a:r>
              <a:rPr lang="en-GB" sz="2800" dirty="0">
                <a:latin typeface="+mj-lt"/>
                <a:ea typeface="KBDARLINGMG" panose="02000603000000000000" pitchFamily="2" charset="0"/>
                <a:cs typeface="Calibri"/>
              </a:rPr>
              <a:t> .</a:t>
            </a:r>
            <a:r>
              <a:rPr lang="en-GB" sz="2800" b="1" dirty="0">
                <a:latin typeface="+mj-lt"/>
                <a:ea typeface="KBDARLINGMG" panose="02000603000000000000" pitchFamily="2" charset="0"/>
                <a:cs typeface="Calibri"/>
              </a:rPr>
              <a:t> We do not check our emails during school hours. </a:t>
            </a:r>
            <a:r>
              <a:rPr lang="en-GB" sz="2800" dirty="0">
                <a:latin typeface="+mj-lt"/>
                <a:ea typeface="KBDARLINGMG" panose="02000603000000000000" pitchFamily="2" charset="0"/>
                <a:cs typeface="Calibri"/>
              </a:rPr>
              <a:t> You can find class email addresses on the website.  If you receive no response after 48 hours, please contact the office.</a:t>
            </a:r>
          </a:p>
          <a:p>
            <a:r>
              <a:rPr lang="en-GB" sz="2800" dirty="0">
                <a:latin typeface="+mj-lt"/>
                <a:ea typeface="KBDARLINGMG" panose="02000603000000000000" pitchFamily="2" charset="0"/>
                <a:cs typeface="Calibri"/>
                <a:hlinkClick r:id="rId5"/>
              </a:rPr>
              <a:t>4Ln@bassingbourn.cambs.sch.uk</a:t>
            </a:r>
            <a:endParaRPr lang="en-GB" sz="2800" dirty="0">
              <a:latin typeface="+mj-lt"/>
              <a:ea typeface="KBDARLINGMG" panose="02000603000000000000" pitchFamily="2" charset="0"/>
              <a:cs typeface="Calibri"/>
            </a:endParaRPr>
          </a:p>
          <a:p>
            <a:r>
              <a:rPr lang="en-GB" sz="2800" dirty="0">
                <a:latin typeface="+mj-lt"/>
                <a:ea typeface="KBDARLINGMG" panose="02000603000000000000" pitchFamily="2" charset="0"/>
                <a:cs typeface="Calibri"/>
                <a:hlinkClick r:id="rId6"/>
              </a:rPr>
              <a:t>4Hy@bassingbourn.cambs.sch.uk</a:t>
            </a:r>
            <a:endParaRPr lang="en-GB" sz="2800" dirty="0">
              <a:latin typeface="+mj-lt"/>
              <a:ea typeface="KBDARLINGMG" panose="02000603000000000000" pitchFamily="2" charset="0"/>
              <a:cs typeface="Calibri"/>
            </a:endParaRPr>
          </a:p>
        </p:txBody>
      </p:sp>
      <p:pic>
        <p:nvPicPr>
          <p:cNvPr id="3" name="Picture 2"/>
          <p:cNvPicPr>
            <a:picLocks noChangeAspect="1"/>
          </p:cNvPicPr>
          <p:nvPr/>
        </p:nvPicPr>
        <p:blipFill>
          <a:blip r:embed="rId7"/>
          <a:stretch>
            <a:fillRect/>
          </a:stretch>
        </p:blipFill>
        <p:spPr>
          <a:xfrm>
            <a:off x="5732798" y="4265130"/>
            <a:ext cx="1656184" cy="1369930"/>
          </a:xfrm>
          <a:prstGeom prst="rect">
            <a:avLst/>
          </a:prstGeom>
        </p:spPr>
      </p:pic>
      <p:pic>
        <p:nvPicPr>
          <p:cNvPr id="7" name="Picture 6" descr="A logo for a school&#10;&#10;Description automatically generated">
            <a:extLst>
              <a:ext uri="{FF2B5EF4-FFF2-40B4-BE49-F238E27FC236}">
                <a16:creationId xmlns:a16="http://schemas.microsoft.com/office/drawing/2014/main" id="{14FA6BCE-F362-12DC-C068-AC3F89246DCB}"/>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751312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B5B4691B-F87E-7375-A75E-B230DDB1AE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2" descr="preview">
            <a:extLst>
              <a:ext uri="{FF2B5EF4-FFF2-40B4-BE49-F238E27FC236}">
                <a16:creationId xmlns:a16="http://schemas.microsoft.com/office/drawing/2014/main" id="{D943BEE7-98AB-50CD-D08D-1BDE431FF1B8}"/>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41157" y="207361"/>
            <a:ext cx="7704667" cy="913598"/>
          </a:xfrm>
        </p:spPr>
        <p:txBody>
          <a:bodyPr>
            <a:normAutofit/>
          </a:bodyPr>
          <a:lstStyle/>
          <a:p>
            <a:r>
              <a:rPr lang="en-GB" sz="3600" b="1"/>
              <a:t>Questions</a:t>
            </a:r>
          </a:p>
        </p:txBody>
      </p:sp>
      <p:sp>
        <p:nvSpPr>
          <p:cNvPr id="4" name="Content Placeholder 3"/>
          <p:cNvSpPr>
            <a:spLocks noGrp="1"/>
          </p:cNvSpPr>
          <p:nvPr>
            <p:ph sz="half" idx="1"/>
          </p:nvPr>
        </p:nvSpPr>
        <p:spPr>
          <a:xfrm>
            <a:off x="141157" y="2711225"/>
            <a:ext cx="8075917" cy="1538252"/>
          </a:xfrm>
        </p:spPr>
        <p:txBody>
          <a:bodyPr vert="horz" lIns="91440" tIns="45720" rIns="91440" bIns="45720" rtlCol="0" anchor="t">
            <a:noAutofit/>
          </a:bodyPr>
          <a:lstStyle/>
          <a:p>
            <a:pPr marL="0" indent="0">
              <a:buNone/>
            </a:pPr>
            <a:r>
              <a:rPr lang="en-GB" sz="3600" dirty="0">
                <a:latin typeface="+mj-lt"/>
              </a:rPr>
              <a:t>We would really welcome parent helpers in school. If you would like to volunteer to help out in Year 4 then please talk to the office.</a:t>
            </a:r>
            <a:endParaRPr lang="en-GB" sz="3600" dirty="0">
              <a:latin typeface="+mj-lt"/>
              <a:ea typeface="KBDARLINGMG" panose="02000603000000000000" pitchFamily="2" charset="0"/>
              <a:cs typeface="Calibri"/>
            </a:endParaRPr>
          </a:p>
        </p:txBody>
      </p:sp>
      <p:pic>
        <p:nvPicPr>
          <p:cNvPr id="7" name="Picture 6" descr="A logo for a school&#10;&#10;Description automatically generated">
            <a:extLst>
              <a:ext uri="{FF2B5EF4-FFF2-40B4-BE49-F238E27FC236}">
                <a16:creationId xmlns:a16="http://schemas.microsoft.com/office/drawing/2014/main" id="{14FA6BCE-F362-12DC-C068-AC3F89246DC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41188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00674ABE-39BE-74D8-F74A-44A6A67350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7" name="Picture 2" descr="preview">
            <a:extLst>
              <a:ext uri="{FF2B5EF4-FFF2-40B4-BE49-F238E27FC236}">
                <a16:creationId xmlns:a16="http://schemas.microsoft.com/office/drawing/2014/main" id="{9F032016-F599-2267-A94A-B3F65691DE70}"/>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528632" y="2778215"/>
            <a:ext cx="8938957" cy="640560"/>
          </a:xfrm>
        </p:spPr>
        <p:txBody>
          <a:bodyPr>
            <a:noAutofit/>
          </a:bodyPr>
          <a:lstStyle/>
          <a:p>
            <a:br>
              <a:rPr lang="en-GB" sz="4400" b="1" dirty="0">
                <a:latin typeface="+mn-lt"/>
                <a:ea typeface="KBDARLINGMG" panose="02000603000000000000" pitchFamily="2" charset="0"/>
              </a:rPr>
            </a:br>
            <a:br>
              <a:rPr lang="en-GB" sz="3600" b="1" dirty="0">
                <a:latin typeface="+mn-lt"/>
                <a:ea typeface="KBDARLINGMG" panose="02000603000000000000" pitchFamily="2" charset="0"/>
              </a:rPr>
            </a:br>
            <a:r>
              <a:rPr lang="en-GB" sz="2400" b="1" dirty="0">
                <a:solidFill>
                  <a:srgbClr val="0070C0"/>
                </a:solidFill>
                <a:latin typeface="+mn-lt"/>
                <a:ea typeface="KBDARLINGMG" panose="02000603000000000000" pitchFamily="2" charset="0"/>
              </a:rPr>
              <a:t>Hockney	</a:t>
            </a:r>
            <a:r>
              <a:rPr lang="en-GB" sz="2400" b="1" dirty="0">
                <a:latin typeface="+mn-lt"/>
                <a:ea typeface="KBDARLINGMG" panose="02000603000000000000" pitchFamily="2" charset="0"/>
              </a:rPr>
              <a:t>		</a:t>
            </a:r>
            <a:br>
              <a:rPr lang="en-GB" sz="2400" b="1" u="sng" dirty="0">
                <a:latin typeface="+mn-lt"/>
                <a:ea typeface="KBDARLINGMG" panose="02000603000000000000" pitchFamily="2" charset="0"/>
              </a:rPr>
            </a:br>
            <a:br>
              <a:rPr lang="en-GB" sz="2400" b="1" u="sng" dirty="0">
                <a:latin typeface="+mn-lt"/>
                <a:ea typeface="KBDARLINGMG" panose="02000603000000000000" pitchFamily="2" charset="0"/>
              </a:rPr>
            </a:br>
            <a:br>
              <a:rPr lang="en-GB" sz="2400" b="1" u="sng" dirty="0">
                <a:latin typeface="+mn-lt"/>
                <a:ea typeface="KBDARLINGMG" panose="02000603000000000000" pitchFamily="2" charset="0"/>
              </a:rPr>
            </a:br>
            <a:br>
              <a:rPr lang="en-GB" sz="2400" b="1" u="sng" dirty="0">
                <a:latin typeface="+mn-lt"/>
                <a:ea typeface="KBDARLINGMG" panose="02000603000000000000" pitchFamily="2" charset="0"/>
              </a:rPr>
            </a:br>
            <a:br>
              <a:rPr lang="en-GB" sz="2400" b="1" u="sng" dirty="0">
                <a:latin typeface="+mn-lt"/>
                <a:ea typeface="KBDARLINGMG" panose="02000603000000000000" pitchFamily="2" charset="0"/>
              </a:rPr>
            </a:br>
            <a:br>
              <a:rPr lang="en-GB" sz="2400" b="1" dirty="0">
                <a:latin typeface="+mn-lt"/>
                <a:ea typeface="KBDARLINGMG" panose="02000603000000000000" pitchFamily="2" charset="0"/>
              </a:rPr>
            </a:br>
            <a:r>
              <a:rPr lang="en-GB" sz="2000" b="1" dirty="0">
                <a:solidFill>
                  <a:srgbClr val="0070C0"/>
                </a:solidFill>
                <a:latin typeface="+mn-lt"/>
                <a:ea typeface="KBDARLINGMG" panose="02000603000000000000" pitchFamily="2" charset="0"/>
              </a:rPr>
              <a:t>     </a:t>
            </a:r>
            <a:br>
              <a:rPr lang="en-GB" sz="2000" b="1" dirty="0">
                <a:latin typeface="+mn-lt"/>
                <a:ea typeface="KBDARLINGMG" panose="02000603000000000000" pitchFamily="2" charset="0"/>
              </a:rPr>
            </a:br>
            <a:br>
              <a:rPr lang="en-GB" sz="2000" b="1" dirty="0">
                <a:latin typeface="+mn-lt"/>
                <a:ea typeface="KBDARLINGMG" panose="02000603000000000000" pitchFamily="2" charset="0"/>
              </a:rPr>
            </a:br>
            <a:r>
              <a:rPr lang="en-GB" sz="2000" b="1" dirty="0">
                <a:latin typeface="+mn-lt"/>
                <a:ea typeface="KBDARLINGMG" panose="02000603000000000000" pitchFamily="2" charset="0"/>
              </a:rPr>
              <a:t>Mrs </a:t>
            </a:r>
            <a:r>
              <a:rPr lang="en-GB" sz="2000" b="1" dirty="0">
                <a:solidFill>
                  <a:srgbClr val="000000"/>
                </a:solidFill>
                <a:latin typeface="+mn-lt"/>
                <a:ea typeface="KBDARLINGMG" panose="02000603000000000000" pitchFamily="2" charset="0"/>
              </a:rPr>
              <a:t>Walsh     </a:t>
            </a:r>
            <a:r>
              <a:rPr lang="en-GB" sz="2000" b="1" dirty="0">
                <a:solidFill>
                  <a:srgbClr val="00B050"/>
                </a:solidFill>
                <a:latin typeface="+mn-lt"/>
                <a:ea typeface="KBDARLINGMG" panose="02000603000000000000" pitchFamily="2" charset="0"/>
              </a:rPr>
              <a:t> </a:t>
            </a:r>
            <a:br>
              <a:rPr lang="en-GB" sz="2000" b="1" dirty="0">
                <a:latin typeface="+mn-lt"/>
                <a:ea typeface="KBDARLINGMG" panose="02000603000000000000" pitchFamily="2" charset="0"/>
              </a:rPr>
            </a:br>
            <a:r>
              <a:rPr lang="en-GB" sz="2000" b="1" dirty="0">
                <a:solidFill>
                  <a:srgbClr val="00B050"/>
                </a:solidFill>
                <a:latin typeface="+mn-lt"/>
                <a:ea typeface="KBDARLINGMG" panose="02000603000000000000" pitchFamily="2" charset="0"/>
              </a:rPr>
              <a:t> Monday, Tuesday, Thursday and Friday</a:t>
            </a:r>
            <a:br>
              <a:rPr lang="en-GB" sz="2000" b="1" dirty="0">
                <a:solidFill>
                  <a:srgbClr val="00B050"/>
                </a:solidFill>
                <a:latin typeface="+mn-lt"/>
                <a:ea typeface="KBDARLINGMG" panose="02000603000000000000" pitchFamily="2" charset="0"/>
              </a:rPr>
            </a:br>
            <a:r>
              <a:rPr lang="en-GB" sz="2000" b="1" dirty="0">
                <a:solidFill>
                  <a:srgbClr val="00B050"/>
                </a:solidFill>
                <a:latin typeface="+mn-lt"/>
                <a:ea typeface="KBDARLINGMG" panose="02000603000000000000" pitchFamily="2" charset="0"/>
              </a:rPr>
              <a:t>Mrs Ager </a:t>
            </a:r>
            <a:br>
              <a:rPr lang="en-GB" sz="2000" b="1" dirty="0">
                <a:solidFill>
                  <a:srgbClr val="00B050"/>
                </a:solidFill>
                <a:latin typeface="+mn-lt"/>
                <a:ea typeface="KBDARLINGMG" panose="02000603000000000000" pitchFamily="2" charset="0"/>
              </a:rPr>
            </a:br>
            <a:r>
              <a:rPr lang="en-GB" sz="2000" b="1" dirty="0">
                <a:solidFill>
                  <a:srgbClr val="00B050"/>
                </a:solidFill>
                <a:latin typeface="+mn-lt"/>
                <a:ea typeface="KBDARLINGMG" panose="02000603000000000000" pitchFamily="2" charset="0"/>
              </a:rPr>
              <a:t>Wednesday</a:t>
            </a:r>
            <a:br>
              <a:rPr lang="en-GB" sz="2000" b="1" dirty="0">
                <a:latin typeface="+mn-lt"/>
                <a:ea typeface="KBDARLINGMG" panose="02000603000000000000" pitchFamily="2" charset="0"/>
              </a:rPr>
            </a:br>
            <a:r>
              <a:rPr lang="en-GB" sz="2000" b="1" dirty="0">
                <a:solidFill>
                  <a:srgbClr val="00B050"/>
                </a:solidFill>
                <a:latin typeface="+mn-lt"/>
                <a:ea typeface="KBDARLINGMG" panose="02000603000000000000" pitchFamily="2" charset="0"/>
              </a:rPr>
              <a:t>         </a:t>
            </a:r>
            <a:br>
              <a:rPr lang="en-GB" sz="2000" b="1" dirty="0">
                <a:latin typeface="+mn-lt"/>
                <a:ea typeface="KBDARLINGMG" panose="02000603000000000000" pitchFamily="2" charset="0"/>
              </a:rPr>
            </a:br>
            <a:endParaRPr lang="en-GB" sz="3600" dirty="0">
              <a:latin typeface="+mn-lt"/>
            </a:endParaRPr>
          </a:p>
        </p:txBody>
      </p:sp>
      <p:pic>
        <p:nvPicPr>
          <p:cNvPr id="11" name="Picture 10" descr="A logo for a school&#10;&#10;Description automatically generated">
            <a:extLst>
              <a:ext uri="{FF2B5EF4-FFF2-40B4-BE49-F238E27FC236}">
                <a16:creationId xmlns:a16="http://schemas.microsoft.com/office/drawing/2014/main" id="{49753927-89F3-F68D-DD33-27C0EBFAABD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pic>
        <p:nvPicPr>
          <p:cNvPr id="8" name="Picture 7">
            <a:extLst>
              <a:ext uri="{FF2B5EF4-FFF2-40B4-BE49-F238E27FC236}">
                <a16:creationId xmlns:a16="http://schemas.microsoft.com/office/drawing/2014/main" id="{7B8A4A10-F345-C788-C43D-595E16FA79BF}"/>
              </a:ext>
            </a:extLst>
          </p:cNvPr>
          <p:cNvPicPr>
            <a:picLocks noChangeAspect="1"/>
          </p:cNvPicPr>
          <p:nvPr/>
        </p:nvPicPr>
        <p:blipFill>
          <a:blip r:embed="rId6"/>
          <a:stretch>
            <a:fillRect/>
          </a:stretch>
        </p:blipFill>
        <p:spPr>
          <a:xfrm>
            <a:off x="405282" y="2275651"/>
            <a:ext cx="1173612" cy="1573052"/>
          </a:xfrm>
          <a:prstGeom prst="rect">
            <a:avLst/>
          </a:prstGeom>
        </p:spPr>
      </p:pic>
      <p:sp>
        <p:nvSpPr>
          <p:cNvPr id="6" name="TextBox 5">
            <a:extLst>
              <a:ext uri="{FF2B5EF4-FFF2-40B4-BE49-F238E27FC236}">
                <a16:creationId xmlns:a16="http://schemas.microsoft.com/office/drawing/2014/main" id="{4249EF64-5E54-DC43-CE3B-D1B2E03588FA}"/>
              </a:ext>
            </a:extLst>
          </p:cNvPr>
          <p:cNvSpPr txBox="1"/>
          <p:nvPr/>
        </p:nvSpPr>
        <p:spPr>
          <a:xfrm>
            <a:off x="528181" y="256783"/>
            <a:ext cx="451772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b="1" u="sng"/>
              <a:t>Meet the Team </a:t>
            </a:r>
            <a:r>
              <a:rPr lang="en-GB" sz="2400"/>
              <a:t>​</a:t>
            </a:r>
            <a:endParaRPr lang="en-GB"/>
          </a:p>
        </p:txBody>
      </p:sp>
    </p:spTree>
    <p:extLst>
      <p:ext uri="{BB962C8B-B14F-4D97-AF65-F5344CB8AC3E}">
        <p14:creationId xmlns:p14="http://schemas.microsoft.com/office/powerpoint/2010/main" val="2399551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review">
            <a:extLst>
              <a:ext uri="{FF2B5EF4-FFF2-40B4-BE49-F238E27FC236}">
                <a16:creationId xmlns:a16="http://schemas.microsoft.com/office/drawing/2014/main" id="{13F9E91D-CCED-7868-D709-0EF4B6E8B447}"/>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5" name="Content Placeholder 4"/>
          <p:cNvSpPr>
            <a:spLocks noGrp="1"/>
          </p:cNvSpPr>
          <p:nvPr>
            <p:ph sz="half" idx="1"/>
          </p:nvPr>
        </p:nvSpPr>
        <p:spPr>
          <a:xfrm>
            <a:off x="132518" y="210820"/>
            <a:ext cx="6336704" cy="2880320"/>
          </a:xfrm>
        </p:spPr>
        <p:txBody>
          <a:bodyPr vert="horz" lIns="91440" tIns="45720" rIns="91440" bIns="45720" rtlCol="0" anchor="t">
            <a:noAutofit/>
          </a:bodyPr>
          <a:lstStyle/>
          <a:p>
            <a:pPr marL="0" indent="0">
              <a:buNone/>
            </a:pPr>
            <a:r>
              <a:rPr lang="en-GB" sz="3200" b="1" u="sng" dirty="0">
                <a:latin typeface="+mn-lt"/>
                <a:ea typeface="KBDARLINGMG" panose="02000603000000000000" pitchFamily="2" charset="0"/>
              </a:rPr>
              <a:t>Agenda</a:t>
            </a:r>
          </a:p>
          <a:p>
            <a:r>
              <a:rPr lang="en-GB" sz="2800" dirty="0">
                <a:latin typeface="+mj-lt"/>
                <a:ea typeface="KBDARLINGMG" panose="02000603000000000000" pitchFamily="2" charset="0"/>
                <a:cs typeface="Calibri"/>
              </a:rPr>
              <a:t>Behaviour Expectations </a:t>
            </a:r>
            <a:endParaRPr lang="en-GB" sz="2800" dirty="0">
              <a:latin typeface="+mj-lt"/>
              <a:ea typeface="KBDARLINGMG" panose="02000603000000000000" pitchFamily="2" charset="0"/>
              <a:cs typeface="Calibri" panose="020F0502020204030204" pitchFamily="34" charset="0"/>
            </a:endParaRPr>
          </a:p>
          <a:p>
            <a:r>
              <a:rPr lang="en-GB" sz="2800" dirty="0">
                <a:latin typeface="+mj-lt"/>
                <a:ea typeface="KBDARLINGMG" panose="02000603000000000000" pitchFamily="2" charset="0"/>
                <a:cs typeface="Calibri"/>
              </a:rPr>
              <a:t>Curriculum</a:t>
            </a:r>
            <a:endParaRPr lang="en-GB" sz="2800" dirty="0">
              <a:latin typeface="+mj-lt"/>
              <a:ea typeface="KBDARLINGMG" panose="02000603000000000000" pitchFamily="2" charset="0"/>
              <a:cs typeface="Calibri" panose="020F0502020204030204" pitchFamily="34" charset="0"/>
            </a:endParaRPr>
          </a:p>
          <a:p>
            <a:r>
              <a:rPr lang="en-GB" sz="2800" dirty="0">
                <a:latin typeface="+mj-lt"/>
                <a:ea typeface="KBDARLINGMG" panose="02000603000000000000" pitchFamily="2" charset="0"/>
                <a:cs typeface="Calibri"/>
              </a:rPr>
              <a:t>Homework </a:t>
            </a:r>
          </a:p>
          <a:p>
            <a:r>
              <a:rPr lang="en-GB" sz="2800" dirty="0">
                <a:latin typeface="+mj-lt"/>
                <a:ea typeface="KBDARLINGMG" panose="02000603000000000000" pitchFamily="2" charset="0"/>
                <a:cs typeface="Calibri"/>
              </a:rPr>
              <a:t>Spellings</a:t>
            </a:r>
          </a:p>
          <a:p>
            <a:r>
              <a:rPr lang="en-GB" sz="2800" dirty="0">
                <a:latin typeface="+mj-lt"/>
                <a:ea typeface="KBDARLINGMG" panose="02000603000000000000" pitchFamily="2" charset="0"/>
                <a:cs typeface="Calibri"/>
              </a:rPr>
              <a:t>PE/Uniform</a:t>
            </a:r>
          </a:p>
          <a:p>
            <a:r>
              <a:rPr lang="en-GB" sz="2800" dirty="0">
                <a:latin typeface="+mj-lt"/>
                <a:ea typeface="KBDARLINGMG" panose="02000603000000000000" pitchFamily="2" charset="0"/>
                <a:cs typeface="Calibri"/>
              </a:rPr>
              <a:t>Y4 Multiplication Check</a:t>
            </a:r>
          </a:p>
          <a:p>
            <a:r>
              <a:rPr lang="en-GB" sz="2800" dirty="0">
                <a:latin typeface="+mj-lt"/>
                <a:ea typeface="KBDARLINGMG" panose="02000603000000000000" pitchFamily="2" charset="0"/>
                <a:cs typeface="Calibri"/>
              </a:rPr>
              <a:t>Assessments</a:t>
            </a:r>
          </a:p>
          <a:p>
            <a:r>
              <a:rPr lang="en-GB" sz="2800" dirty="0">
                <a:latin typeface="+mj-lt"/>
                <a:ea typeface="KBDARLINGMG" panose="02000603000000000000" pitchFamily="2" charset="0"/>
                <a:cs typeface="Calibri"/>
              </a:rPr>
              <a:t>Enrichment Opportunities</a:t>
            </a:r>
          </a:p>
          <a:p>
            <a:r>
              <a:rPr lang="en-GB" sz="2800" dirty="0">
                <a:latin typeface="+mj-lt"/>
                <a:ea typeface="KBDARLINGMG" panose="02000603000000000000" pitchFamily="2" charset="0"/>
                <a:cs typeface="Calibri"/>
              </a:rPr>
              <a:t>Attendance Matters</a:t>
            </a:r>
          </a:p>
          <a:p>
            <a:r>
              <a:rPr lang="en-GB" sz="2800" dirty="0">
                <a:latin typeface="+mj-lt"/>
                <a:ea typeface="KBDARLINGMG" panose="02000603000000000000" pitchFamily="2" charset="0"/>
                <a:cs typeface="Calibri"/>
              </a:rPr>
              <a:t>SEND Support</a:t>
            </a:r>
          </a:p>
          <a:p>
            <a:r>
              <a:rPr lang="en-GB" sz="2800" dirty="0">
                <a:latin typeface="+mj-lt"/>
                <a:ea typeface="KBDARLINGMG" panose="02000603000000000000" pitchFamily="2" charset="0"/>
                <a:cs typeface="Calibri"/>
              </a:rPr>
              <a:t>Questions/Parent Helpers</a:t>
            </a:r>
          </a:p>
        </p:txBody>
      </p:sp>
      <p:pic>
        <p:nvPicPr>
          <p:cNvPr id="4" name="Picture 3"/>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ackgroundRemoval t="0" b="100000" l="0" r="98352"/>
                    </a14:imgEffect>
                  </a14:imgLayer>
                </a14:imgProps>
              </a:ext>
            </a:extLst>
          </a:blip>
          <a:stretch>
            <a:fillRect/>
          </a:stretch>
        </p:blipFill>
        <p:spPr>
          <a:xfrm>
            <a:off x="5445238" y="3891838"/>
            <a:ext cx="1733550" cy="1714500"/>
          </a:xfrm>
          <a:prstGeom prst="rect">
            <a:avLst/>
          </a:prstGeom>
        </p:spPr>
      </p:pic>
      <p:pic>
        <p:nvPicPr>
          <p:cNvPr id="1026" name="Picture 2" descr="Image result for scribblenauts penci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9386141">
            <a:off x="6693467" y="2892117"/>
            <a:ext cx="2290139" cy="85685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green plant with leaves&#10;&#10;Description automatically generated">
            <a:extLst>
              <a:ext uri="{FF2B5EF4-FFF2-40B4-BE49-F238E27FC236}">
                <a16:creationId xmlns:a16="http://schemas.microsoft.com/office/drawing/2014/main" id="{1F27EB1D-3C6B-AF96-78FD-876D1E807C2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A9A9C2A8-2D04-E965-94DA-CB03CCB9A152}"/>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3451571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47016" y="989661"/>
            <a:ext cx="4437718" cy="3493008"/>
          </a:xfrm>
        </p:spPr>
        <p:txBody>
          <a:bodyPr>
            <a:normAutofit/>
          </a:bodyPr>
          <a:lstStyle/>
          <a:p>
            <a:r>
              <a:rPr lang="en-GB" sz="3000">
                <a:latin typeface="+mj-lt"/>
                <a:ea typeface="KBDARLINGMG" panose="02000603000000000000" pitchFamily="2" charset="0"/>
                <a:cs typeface="Calibri" panose="020F0502020204030204" pitchFamily="34" charset="0"/>
              </a:rPr>
              <a:t>House points</a:t>
            </a:r>
          </a:p>
          <a:p>
            <a:r>
              <a:rPr lang="en-GB" sz="3000">
                <a:latin typeface="+mj-lt"/>
                <a:ea typeface="KBDARLINGMG" panose="02000603000000000000" pitchFamily="2" charset="0"/>
                <a:cs typeface="Calibri" panose="020F0502020204030204" pitchFamily="34" charset="0"/>
              </a:rPr>
              <a:t>Head Teacher Award</a:t>
            </a:r>
          </a:p>
        </p:txBody>
      </p:sp>
      <p:sp>
        <p:nvSpPr>
          <p:cNvPr id="4" name="Content Placeholder 3"/>
          <p:cNvSpPr>
            <a:spLocks noGrp="1"/>
          </p:cNvSpPr>
          <p:nvPr>
            <p:ph sz="half" idx="2"/>
          </p:nvPr>
        </p:nvSpPr>
        <p:spPr>
          <a:xfrm>
            <a:off x="4235824" y="451100"/>
            <a:ext cx="3419856" cy="3493008"/>
          </a:xfrm>
        </p:spPr>
        <p:txBody>
          <a:bodyPr vert="horz" lIns="91440" tIns="45720" rIns="91440" bIns="45720" rtlCol="0" anchor="t">
            <a:normAutofit/>
          </a:bodyPr>
          <a:lstStyle/>
          <a:p>
            <a:pPr marL="0" indent="0">
              <a:buNone/>
            </a:pPr>
            <a:endParaRPr lang="en-GB" sz="3000" dirty="0">
              <a:latin typeface="+mj-lt"/>
              <a:ea typeface="KBDARLINGMG" panose="02000603000000000000" pitchFamily="2" charset="0"/>
              <a:cs typeface="Calibri" panose="020F0502020204030204" pitchFamily="34" charset="0"/>
            </a:endParaRPr>
          </a:p>
          <a:p>
            <a:r>
              <a:rPr lang="en-GB" sz="3000" dirty="0">
                <a:latin typeface="+mj-lt"/>
                <a:ea typeface="KBDARLINGMG" panose="02000603000000000000" pitchFamily="2" charset="0"/>
                <a:cs typeface="Calibri"/>
              </a:rPr>
              <a:t>Restorative conversations</a:t>
            </a:r>
          </a:p>
          <a:p>
            <a:r>
              <a:rPr lang="en-US" sz="3000" dirty="0">
                <a:latin typeface="+mj-lt"/>
                <a:ea typeface="KBDARLINGMG" panose="02000603000000000000" pitchFamily="2" charset="0"/>
                <a:cs typeface="Calibri"/>
              </a:rPr>
              <a:t>Involving parents</a:t>
            </a:r>
          </a:p>
          <a:p>
            <a:pPr marL="0" indent="0">
              <a:buNone/>
            </a:pPr>
            <a:endParaRPr lang="en-US" sz="3000" dirty="0">
              <a:latin typeface="+mj-lt"/>
              <a:ea typeface="KBDARLINGMG" panose="02000603000000000000" pitchFamily="2" charset="0"/>
              <a:cs typeface="Calibri" panose="020F0502020204030204" pitchFamily="34" charset="0"/>
            </a:endParaRPr>
          </a:p>
        </p:txBody>
      </p:sp>
      <p:sp>
        <p:nvSpPr>
          <p:cNvPr id="10" name="Title 1">
            <a:extLst>
              <a:ext uri="{FF2B5EF4-FFF2-40B4-BE49-F238E27FC236}">
                <a16:creationId xmlns:a16="http://schemas.microsoft.com/office/drawing/2014/main" id="{3B86AF18-B72F-9EBF-1160-CBCE47B079BC}"/>
              </a:ext>
            </a:extLst>
          </p:cNvPr>
          <p:cNvSpPr txBox="1">
            <a:spLocks/>
          </p:cNvSpPr>
          <p:nvPr/>
        </p:nvSpPr>
        <p:spPr>
          <a:xfrm>
            <a:off x="90756" y="79025"/>
            <a:ext cx="7024744" cy="745152"/>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sz="3600" b="1"/>
              <a:t>Behaviour Expectations</a:t>
            </a:r>
          </a:p>
        </p:txBody>
      </p:sp>
      <p:pic>
        <p:nvPicPr>
          <p:cNvPr id="11" name="Picture 10" descr="A green plant with leaves&#10;&#10;Description automatically generated">
            <a:extLst>
              <a:ext uri="{FF2B5EF4-FFF2-40B4-BE49-F238E27FC236}">
                <a16:creationId xmlns:a16="http://schemas.microsoft.com/office/drawing/2014/main" id="{43E5C32F-00BD-F681-1A61-4EA71B5FE9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12" name="Picture 2" descr="preview">
            <a:extLst>
              <a:ext uri="{FF2B5EF4-FFF2-40B4-BE49-F238E27FC236}">
                <a16:creationId xmlns:a16="http://schemas.microsoft.com/office/drawing/2014/main" id="{5503F001-57EB-2E23-5CCE-71BF7B34005C}"/>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13" name="Picture 12" descr="A logo for a school&#10;&#10;Description automatically generated">
            <a:extLst>
              <a:ext uri="{FF2B5EF4-FFF2-40B4-BE49-F238E27FC236}">
                <a16:creationId xmlns:a16="http://schemas.microsoft.com/office/drawing/2014/main" id="{0D3B30A5-134D-4570-55FF-B8EA2E7A2B61}"/>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3527354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90756" y="79025"/>
            <a:ext cx="7024744" cy="745152"/>
          </a:xfrm>
        </p:spPr>
        <p:txBody>
          <a:bodyPr>
            <a:noAutofit/>
          </a:bodyPr>
          <a:lstStyle/>
          <a:p>
            <a:r>
              <a:rPr lang="en-GB" sz="3600" b="1"/>
              <a:t>Behaviour Expectations</a:t>
            </a:r>
          </a:p>
        </p:txBody>
      </p:sp>
      <p:pic>
        <p:nvPicPr>
          <p:cNvPr id="8" name="Picture 7" descr="A green plant with leaves&#10;&#10;Description automatically generated">
            <a:extLst>
              <a:ext uri="{FF2B5EF4-FFF2-40B4-BE49-F238E27FC236}">
                <a16:creationId xmlns:a16="http://schemas.microsoft.com/office/drawing/2014/main" id="{69BD151C-12B9-3C75-CDE2-81D7DE0CF4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9" name="Picture 2" descr="preview">
            <a:extLst>
              <a:ext uri="{FF2B5EF4-FFF2-40B4-BE49-F238E27FC236}">
                <a16:creationId xmlns:a16="http://schemas.microsoft.com/office/drawing/2014/main" id="{E4955EB7-7132-BE95-7989-2CBB513086B6}"/>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10" name="Picture 9" descr="A logo for a school&#10;&#10;Description automatically generated">
            <a:extLst>
              <a:ext uri="{FF2B5EF4-FFF2-40B4-BE49-F238E27FC236}">
                <a16:creationId xmlns:a16="http://schemas.microsoft.com/office/drawing/2014/main" id="{595DC3EA-8EAE-1EC6-ABBE-57623FD4439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
        <p:nvSpPr>
          <p:cNvPr id="3" name="TextBox 2">
            <a:extLst>
              <a:ext uri="{FF2B5EF4-FFF2-40B4-BE49-F238E27FC236}">
                <a16:creationId xmlns:a16="http://schemas.microsoft.com/office/drawing/2014/main" id="{46E50630-9373-9E95-7698-4CC15C682CD6}"/>
              </a:ext>
            </a:extLst>
          </p:cNvPr>
          <p:cNvSpPr txBox="1"/>
          <p:nvPr/>
        </p:nvSpPr>
        <p:spPr>
          <a:xfrm>
            <a:off x="2599151" y="2273773"/>
            <a:ext cx="4622104" cy="1446550"/>
          </a:xfrm>
          <a:prstGeom prst="rect">
            <a:avLst/>
          </a:prstGeom>
          <a:noFill/>
        </p:spPr>
        <p:txBody>
          <a:bodyPr wrap="square" lIns="91440" tIns="45720" rIns="91440" bIns="45720" anchor="t">
            <a:spAutoFit/>
          </a:bodyPr>
          <a:lstStyle/>
          <a:p>
            <a:r>
              <a:rPr lang="en-GB" sz="4400" dirty="0">
                <a:latin typeface="+mj-lt"/>
                <a:ea typeface="KBDARLINGMG" panose="02000603000000000000" pitchFamily="2" charset="0"/>
                <a:cs typeface="Calibri"/>
              </a:rPr>
              <a:t>Be respectful.</a:t>
            </a:r>
            <a:endParaRPr lang="en-GB" sz="4400">
              <a:latin typeface="+mj-lt"/>
              <a:ea typeface="KBDARLINGMG" panose="02000603000000000000" pitchFamily="2" charset="0"/>
              <a:cs typeface="Calibri" panose="020F0502020204030204" pitchFamily="34" charset="0"/>
            </a:endParaRPr>
          </a:p>
          <a:p>
            <a:r>
              <a:rPr lang="en-GB" sz="4400" dirty="0">
                <a:latin typeface="+mj-lt"/>
                <a:ea typeface="KBDARLINGMG" panose="02000603000000000000" pitchFamily="2" charset="0"/>
                <a:cs typeface="Calibri"/>
              </a:rPr>
              <a:t>Be safe.</a:t>
            </a:r>
            <a:endParaRPr lang="en-GB" sz="4400" dirty="0">
              <a:latin typeface="+mj-lt"/>
              <a:ea typeface="KBDARLINGMG" panose="02000603000000000000" pitchFamily="2"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01F22A98-D44C-7D24-25F8-B6FF0CCBE9FD}"/>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19830" y="59199"/>
            <a:ext cx="7704667" cy="1015007"/>
          </a:xfrm>
        </p:spPr>
        <p:txBody>
          <a:bodyPr>
            <a:noAutofit/>
          </a:bodyPr>
          <a:lstStyle/>
          <a:p>
            <a:r>
              <a:rPr lang="en-GB" sz="3600" b="1"/>
              <a:t>Curriculum</a:t>
            </a:r>
          </a:p>
        </p:txBody>
      </p:sp>
      <p:sp>
        <p:nvSpPr>
          <p:cNvPr id="3" name="Content Placeholder 2"/>
          <p:cNvSpPr>
            <a:spLocks noGrp="1"/>
          </p:cNvSpPr>
          <p:nvPr>
            <p:ph sz="half" idx="1"/>
          </p:nvPr>
        </p:nvSpPr>
        <p:spPr>
          <a:xfrm>
            <a:off x="-2355" y="884432"/>
            <a:ext cx="7332803" cy="1656810"/>
          </a:xfrm>
        </p:spPr>
        <p:txBody>
          <a:bodyPr vert="horz" lIns="91440" tIns="45720" rIns="91440" bIns="45720" rtlCol="0" anchor="t">
            <a:noAutofit/>
          </a:bodyPr>
          <a:lstStyle/>
          <a:p>
            <a:pPr marL="0" indent="0">
              <a:buNone/>
            </a:pPr>
            <a:r>
              <a:rPr lang="en-GB" sz="2600" dirty="0">
                <a:latin typeface="+mj-lt"/>
                <a:ea typeface="KBDARLINGMG" panose="02000603000000000000" pitchFamily="2" charset="0"/>
                <a:cs typeface="Calibri"/>
              </a:rPr>
              <a:t>We are in the process of embedding our wider curriculum this year. </a:t>
            </a:r>
          </a:p>
          <a:p>
            <a:pPr marL="0" indent="0">
              <a:buNone/>
            </a:pPr>
            <a:r>
              <a:rPr lang="en-GB" sz="2600" dirty="0">
                <a:latin typeface="+mj-lt"/>
                <a:ea typeface="KBDARLINGMG" panose="02000603000000000000" pitchFamily="2" charset="0"/>
                <a:cs typeface="Calibri"/>
              </a:rPr>
              <a:t>We are now using a resource called KAPOW for Science and all of our Foundation Subjects including our French lessons. </a:t>
            </a:r>
            <a:endParaRPr lang="en-GB" sz="2600">
              <a:latin typeface="+mj-lt"/>
              <a:ea typeface="KBDARLINGMG" panose="02000603000000000000" pitchFamily="2" charset="0"/>
              <a:cs typeface="Calibri"/>
            </a:endParaRPr>
          </a:p>
          <a:p>
            <a:pPr marL="0" indent="0">
              <a:buNone/>
            </a:pPr>
            <a:endParaRPr lang="en-GB" sz="2600" dirty="0">
              <a:latin typeface="+mj-lt"/>
              <a:ea typeface="KBDARLINGMG" panose="02000603000000000000" pitchFamily="2" charset="0"/>
              <a:cs typeface="Calibri"/>
            </a:endParaRPr>
          </a:p>
          <a:p>
            <a:pPr marL="0" indent="0">
              <a:buNone/>
            </a:pPr>
            <a:r>
              <a:rPr lang="en-GB" sz="2600" dirty="0">
                <a:latin typeface="+mj-lt"/>
                <a:ea typeface="KBDARLINGMG" panose="02000603000000000000" pitchFamily="2" charset="0"/>
                <a:cs typeface="Calibri"/>
              </a:rPr>
              <a:t>Our PE curriculum uses GetSet4Education.</a:t>
            </a:r>
            <a:endParaRPr lang="en-GB" sz="2600" dirty="0">
              <a:latin typeface="Aptos Display" panose="02110004020202020204"/>
              <a:cs typeface="Calibri"/>
            </a:endParaRPr>
          </a:p>
          <a:p>
            <a:pPr marL="0" indent="0">
              <a:buNone/>
            </a:pPr>
            <a:endParaRPr lang="en-GB" sz="2600" dirty="0">
              <a:latin typeface="+mj-lt"/>
              <a:ea typeface="KBDARLINGMG" panose="02000603000000000000" pitchFamily="2" charset="0"/>
              <a:cs typeface="Calibri"/>
            </a:endParaRPr>
          </a:p>
          <a:p>
            <a:pPr marL="0" indent="0">
              <a:buNone/>
            </a:pPr>
            <a:r>
              <a:rPr lang="en-GB" sz="2600" dirty="0">
                <a:latin typeface="+mj-lt"/>
                <a:ea typeface="KBDARLINGMG" panose="02000603000000000000" pitchFamily="2" charset="0"/>
                <a:cs typeface="Calibri"/>
              </a:rPr>
              <a:t>Our humanities topics include:</a:t>
            </a:r>
          </a:p>
          <a:p>
            <a:r>
              <a:rPr lang="en-GB" sz="2600" dirty="0">
                <a:latin typeface="+mj-lt"/>
                <a:ea typeface="KBDARLINGMG" panose="02000603000000000000" pitchFamily="2" charset="0"/>
                <a:cs typeface="Calibri"/>
              </a:rPr>
              <a:t>Autumn: How Have Children's Lives Changed?</a:t>
            </a:r>
            <a:endParaRPr lang="en-GB" sz="2600" dirty="0">
              <a:latin typeface="+mj-lt"/>
              <a:ea typeface="KBDARLINGMG" panose="02000603000000000000" pitchFamily="2" charset="0"/>
              <a:cs typeface="Calibri" panose="020F0502020204030204" pitchFamily="34" charset="0"/>
            </a:endParaRPr>
          </a:p>
          <a:p>
            <a:r>
              <a:rPr lang="en-GB" sz="2600" dirty="0">
                <a:latin typeface="+mj-lt"/>
                <a:ea typeface="KBDARLINGMG" panose="02000603000000000000" pitchFamily="2" charset="0"/>
                <a:cs typeface="Calibri"/>
              </a:rPr>
              <a:t>Spring: What Changed After the Anglo Saxon Invasion (Anglo Saxons), Rivers and the Water Cycle</a:t>
            </a:r>
          </a:p>
          <a:p>
            <a:r>
              <a:rPr lang="en-GB" sz="2600" dirty="0">
                <a:latin typeface="+mj-lt"/>
                <a:ea typeface="KBDARLINGMG" panose="02000603000000000000" pitchFamily="2" charset="0"/>
                <a:cs typeface="Calibri"/>
              </a:rPr>
              <a:t>Summer: The achievement of the Ancient Mayans </a:t>
            </a:r>
          </a:p>
        </p:txBody>
      </p:sp>
      <p:pic>
        <p:nvPicPr>
          <p:cNvPr id="4" name="Picture 3" descr="A green plant with leaves&#10;&#10;Description automatically generated">
            <a:extLst>
              <a:ext uri="{FF2B5EF4-FFF2-40B4-BE49-F238E27FC236}">
                <a16:creationId xmlns:a16="http://schemas.microsoft.com/office/drawing/2014/main" id="{B773EAF3-E977-48AA-3A1A-915277405C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7" name="Picture 6" descr="A logo for a school&#10;&#10;Description automatically generated">
            <a:extLst>
              <a:ext uri="{FF2B5EF4-FFF2-40B4-BE49-F238E27FC236}">
                <a16:creationId xmlns:a16="http://schemas.microsoft.com/office/drawing/2014/main" id="{456C6540-AC22-8E5A-7623-C2F447E7373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6024" t="11039" r="372" b="15584"/>
          <a:stretch>
            <a:fillRect/>
          </a:stretch>
        </p:blipFill>
        <p:spPr>
          <a:xfrm>
            <a:off x="7401730" y="5414038"/>
            <a:ext cx="1735729" cy="1262159"/>
          </a:xfrm>
          <a:prstGeom prst="rect">
            <a:avLst/>
          </a:prstGeom>
        </p:spPr>
      </p:pic>
    </p:spTree>
    <p:extLst>
      <p:ext uri="{BB962C8B-B14F-4D97-AF65-F5344CB8AC3E}">
        <p14:creationId xmlns:p14="http://schemas.microsoft.com/office/powerpoint/2010/main" val="2666564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CF8D9633-B0E2-B049-77A4-5F02B1DD2E46}"/>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90756" y="216686"/>
            <a:ext cx="7024744" cy="745152"/>
          </a:xfrm>
        </p:spPr>
        <p:txBody>
          <a:bodyPr>
            <a:noAutofit/>
          </a:bodyPr>
          <a:lstStyle/>
          <a:p>
            <a:r>
              <a:rPr lang="en-GB" sz="3600" b="1"/>
              <a:t>Homework</a:t>
            </a:r>
          </a:p>
        </p:txBody>
      </p:sp>
      <p:sp>
        <p:nvSpPr>
          <p:cNvPr id="3" name="Content Placeholder 2"/>
          <p:cNvSpPr>
            <a:spLocks noGrp="1"/>
          </p:cNvSpPr>
          <p:nvPr>
            <p:ph sz="half" idx="1"/>
          </p:nvPr>
        </p:nvSpPr>
        <p:spPr>
          <a:xfrm>
            <a:off x="190264" y="961838"/>
            <a:ext cx="6745197" cy="3707856"/>
          </a:xfrm>
        </p:spPr>
        <p:txBody>
          <a:bodyPr vert="horz" lIns="91440" tIns="45720" rIns="91440" bIns="45720" rtlCol="0" anchor="t">
            <a:noAutofit/>
          </a:bodyPr>
          <a:lstStyle/>
          <a:p>
            <a:pPr marL="0" indent="0">
              <a:buNone/>
            </a:pPr>
            <a:r>
              <a:rPr lang="en-GB" sz="2800" dirty="0">
                <a:latin typeface="+mj-lt"/>
                <a:ea typeface="KBDARLINGMG" panose="02000603000000000000" pitchFamily="2" charset="0"/>
                <a:cs typeface="Calibri"/>
              </a:rPr>
              <a:t>In Year 4, we will be sending weekly spelling practice home.  </a:t>
            </a:r>
          </a:p>
          <a:p>
            <a:pPr marL="0" indent="0">
              <a:buNone/>
            </a:pPr>
            <a:endParaRPr lang="en-GB" sz="2800">
              <a:latin typeface="+mj-lt"/>
              <a:ea typeface="KBDARLINGMG" panose="02000603000000000000" pitchFamily="2" charset="0"/>
              <a:cs typeface="Calibri"/>
            </a:endParaRPr>
          </a:p>
          <a:p>
            <a:pPr marL="0" indent="0">
              <a:buNone/>
            </a:pPr>
            <a:r>
              <a:rPr lang="en-GB" sz="2800" dirty="0">
                <a:latin typeface="+mj-lt"/>
                <a:ea typeface="KBDARLINGMG" panose="02000603000000000000" pitchFamily="2" charset="0"/>
                <a:cs typeface="Calibri"/>
              </a:rPr>
              <a:t>We would also like the children to use Times Tables Rockstars to ensure they have a firm knowledge of their times tables ready for the Multiplication Check in June. This also ensures readiness for the Year 5 curriculum. </a:t>
            </a:r>
          </a:p>
          <a:p>
            <a:pPr marL="0" indent="0">
              <a:buNone/>
            </a:pPr>
            <a:endParaRPr lang="en-GB" sz="2800">
              <a:latin typeface="+mj-lt"/>
              <a:ea typeface="KBDARLINGMG" panose="02000603000000000000" pitchFamily="2" charset="0"/>
              <a:cs typeface="Calibri"/>
            </a:endParaRPr>
          </a:p>
          <a:p>
            <a:pPr marL="0" indent="0">
              <a:buNone/>
            </a:pPr>
            <a:r>
              <a:rPr lang="en-GB" sz="2800" dirty="0">
                <a:latin typeface="+mj-lt"/>
                <a:ea typeface="KBDARLINGMG" panose="02000603000000000000" pitchFamily="2" charset="0"/>
                <a:cs typeface="Calibri"/>
              </a:rPr>
              <a:t>Finally,  children are expected to read for a  minimum of 10 minutes at least three times a week. We would highly encourage more!</a:t>
            </a:r>
          </a:p>
        </p:txBody>
      </p:sp>
      <p:pic>
        <p:nvPicPr>
          <p:cNvPr id="4" name="Picture 3" descr="A green plant with leaves&#10;&#10;Description automatically generated">
            <a:extLst>
              <a:ext uri="{FF2B5EF4-FFF2-40B4-BE49-F238E27FC236}">
                <a16:creationId xmlns:a16="http://schemas.microsoft.com/office/drawing/2014/main" id="{79D4AE8D-D54A-0865-FFA5-2A64CB765D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AE031DB5-B40C-1DCD-55B7-6F421E7F84A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1613637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CF8D9633-B0E2-B049-77A4-5F02B1DD2E46}"/>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90756" y="216686"/>
            <a:ext cx="7024744" cy="745152"/>
          </a:xfrm>
        </p:spPr>
        <p:txBody>
          <a:bodyPr>
            <a:noAutofit/>
          </a:bodyPr>
          <a:lstStyle/>
          <a:p>
            <a:r>
              <a:rPr lang="en-GB" sz="3600" b="1"/>
              <a:t>Spellings – Y3/4 Statutory List</a:t>
            </a:r>
          </a:p>
        </p:txBody>
      </p:sp>
      <p:sp>
        <p:nvSpPr>
          <p:cNvPr id="3" name="Content Placeholder 2"/>
          <p:cNvSpPr>
            <a:spLocks noGrp="1"/>
          </p:cNvSpPr>
          <p:nvPr>
            <p:ph sz="half" idx="1"/>
          </p:nvPr>
        </p:nvSpPr>
        <p:spPr>
          <a:xfrm>
            <a:off x="190264" y="961838"/>
            <a:ext cx="7596844" cy="3707856"/>
          </a:xfrm>
        </p:spPr>
        <p:txBody>
          <a:bodyPr vert="horz" lIns="91440" tIns="45720" rIns="91440" bIns="45720" rtlCol="0" anchor="t">
            <a:noAutofit/>
          </a:bodyPr>
          <a:lstStyle/>
          <a:p>
            <a:pPr marL="0" indent="0">
              <a:buNone/>
            </a:pPr>
            <a:r>
              <a:rPr lang="en-GB" sz="2800" dirty="0">
                <a:latin typeface="Aptos Display"/>
                <a:ea typeface="KBDARLINGMG" panose="02000603000000000000" pitchFamily="2" charset="0"/>
                <a:cs typeface="Calibri"/>
              </a:rPr>
              <a:t>In addition to the weekly spellings, we would like the children to build their knowledge of the Y3/4 statutory spelling list.  </a:t>
            </a:r>
          </a:p>
          <a:p>
            <a:pPr marL="0" indent="0">
              <a:buNone/>
            </a:pPr>
            <a:endParaRPr lang="en-GB" sz="2800">
              <a:latin typeface="Aptos Display"/>
              <a:ea typeface="KBDARLINGMG" panose="02000603000000000000" pitchFamily="2" charset="0"/>
              <a:cs typeface="Calibri"/>
            </a:endParaRPr>
          </a:p>
          <a:p>
            <a:pPr marL="0" indent="0">
              <a:buNone/>
            </a:pPr>
            <a:r>
              <a:rPr lang="en-GB" sz="2800" dirty="0">
                <a:latin typeface="Aptos Display"/>
                <a:ea typeface="KBDARLINGMG" panose="02000603000000000000" pitchFamily="2" charset="0"/>
                <a:cs typeface="Calibri"/>
              </a:rPr>
              <a:t>The Y1/2 HFW should also be practised if these still pose a challenge to your child.</a:t>
            </a:r>
          </a:p>
          <a:p>
            <a:pPr marL="0" indent="0">
              <a:buNone/>
            </a:pPr>
            <a:endParaRPr lang="en-GB" sz="2800">
              <a:latin typeface="Aptos Display"/>
              <a:ea typeface="KBDARLINGMG" panose="02000603000000000000" pitchFamily="2" charset="0"/>
              <a:cs typeface="Calibri"/>
            </a:endParaRPr>
          </a:p>
          <a:p>
            <a:pPr marL="0" indent="0">
              <a:buNone/>
            </a:pPr>
            <a:r>
              <a:rPr lang="en-US" sz="2800" dirty="0">
                <a:latin typeface="Aptos Display"/>
                <a:ea typeface="KBDARLINGMG" panose="02000603000000000000" pitchFamily="2" charset="0"/>
                <a:cs typeface="Calibri"/>
              </a:rPr>
              <a:t>Dictations are a way to </a:t>
            </a:r>
            <a:r>
              <a:rPr lang="en-US" sz="2800" dirty="0" err="1">
                <a:latin typeface="Aptos Display"/>
                <a:ea typeface="KBDARLINGMG" panose="02000603000000000000" pitchFamily="2" charset="0"/>
                <a:cs typeface="Calibri"/>
              </a:rPr>
              <a:t>practise</a:t>
            </a:r>
            <a:r>
              <a:rPr lang="en-US" sz="2800" dirty="0">
                <a:latin typeface="Aptos Display"/>
                <a:ea typeface="KBDARLINGMG" panose="02000603000000000000" pitchFamily="2" charset="0"/>
                <a:cs typeface="Calibri"/>
              </a:rPr>
              <a:t> writing spelling words in a whole sentence and are used regularly within school . They are a great way to learn at home too. We encourage you to make them as silly as possible to engage your children!</a:t>
            </a:r>
          </a:p>
          <a:p>
            <a:pPr marL="0" indent="0">
              <a:buNone/>
            </a:pPr>
            <a:endParaRPr lang="en-GB" sz="2800">
              <a:latin typeface="Aptos Display"/>
              <a:ea typeface="KBDARLINGMG" panose="02000603000000000000" pitchFamily="2" charset="0"/>
              <a:cs typeface="Calibri"/>
            </a:endParaRPr>
          </a:p>
        </p:txBody>
      </p:sp>
      <p:pic>
        <p:nvPicPr>
          <p:cNvPr id="4" name="Picture 3" descr="A green plant with leaves&#10;&#10;Description automatically generated">
            <a:extLst>
              <a:ext uri="{FF2B5EF4-FFF2-40B4-BE49-F238E27FC236}">
                <a16:creationId xmlns:a16="http://schemas.microsoft.com/office/drawing/2014/main" id="{79D4AE8D-D54A-0865-FFA5-2A64CB765D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AE031DB5-B40C-1DCD-55B7-6F421E7F84A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4023092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071EF5AD-6835-B6A9-A2FB-389A84919B61}"/>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90756" y="176931"/>
            <a:ext cx="7024744" cy="666687"/>
          </a:xfrm>
        </p:spPr>
        <p:txBody>
          <a:bodyPr>
            <a:noAutofit/>
          </a:bodyPr>
          <a:lstStyle/>
          <a:p>
            <a:r>
              <a:rPr lang="en-GB" sz="3600" b="1"/>
              <a:t>PE and Uniform</a:t>
            </a:r>
          </a:p>
        </p:txBody>
      </p:sp>
      <p:sp>
        <p:nvSpPr>
          <p:cNvPr id="3" name="Content Placeholder 2"/>
          <p:cNvSpPr>
            <a:spLocks noGrp="1"/>
          </p:cNvSpPr>
          <p:nvPr>
            <p:ph sz="half" idx="1"/>
          </p:nvPr>
        </p:nvSpPr>
        <p:spPr>
          <a:xfrm>
            <a:off x="90756" y="979324"/>
            <a:ext cx="8100392" cy="4235670"/>
          </a:xfrm>
        </p:spPr>
        <p:txBody>
          <a:bodyPr vert="horz" lIns="91440" tIns="45720" rIns="91440" bIns="45720" rtlCol="0" anchor="t">
            <a:noAutofit/>
          </a:bodyPr>
          <a:lstStyle/>
          <a:p>
            <a:pPr marL="68580" indent="0">
              <a:buNone/>
            </a:pPr>
            <a:r>
              <a:rPr lang="en-GB" sz="2400" b="1" dirty="0">
                <a:latin typeface="+mj-lt"/>
                <a:cs typeface="Calibri"/>
              </a:rPr>
              <a:t>PE days: Wednesday afternoon for Hockney </a:t>
            </a:r>
            <a:endParaRPr lang="en-US" dirty="0">
              <a:latin typeface="Aptos" panose="02110004020202020204"/>
              <a:cs typeface="Calibri"/>
            </a:endParaRPr>
          </a:p>
          <a:p>
            <a:pPr marL="0" indent="0">
              <a:buNone/>
            </a:pPr>
            <a:endParaRPr lang="en-GB" sz="900" dirty="0">
              <a:latin typeface="+mj-lt"/>
              <a:ea typeface="KBDARLINGMG" panose="02000603000000000000" pitchFamily="2" charset="0"/>
              <a:cs typeface="Calibri" panose="020F0502020204030204" pitchFamily="34" charset="0"/>
            </a:endParaRPr>
          </a:p>
          <a:p>
            <a:r>
              <a:rPr lang="en-US" sz="2400" dirty="0">
                <a:latin typeface="+mj-lt"/>
                <a:cs typeface="Calibri"/>
              </a:rPr>
              <a:t>Children should arrive at school in their school uniform and then get changed into their PE kit at lunch time.</a:t>
            </a:r>
          </a:p>
          <a:p>
            <a:r>
              <a:rPr lang="en-US" sz="2400" dirty="0">
                <a:latin typeface="+mj-lt"/>
                <a:cs typeface="Calibri"/>
              </a:rPr>
              <a:t>School logo t-shirt or in colder months </a:t>
            </a:r>
            <a:r>
              <a:rPr lang="en-US" sz="2400" b="1" dirty="0">
                <a:latin typeface="+mj-lt"/>
                <a:cs typeface="Calibri"/>
              </a:rPr>
              <a:t>plain </a:t>
            </a:r>
            <a:r>
              <a:rPr lang="en-US" sz="2400" dirty="0">
                <a:latin typeface="+mj-lt"/>
                <a:cs typeface="Calibri"/>
              </a:rPr>
              <a:t>navy or black tracksuit tops or jumpers.</a:t>
            </a:r>
          </a:p>
          <a:p>
            <a:r>
              <a:rPr lang="en-US" sz="2400" dirty="0">
                <a:latin typeface="+mj-lt"/>
                <a:cs typeface="Calibri"/>
              </a:rPr>
              <a:t>White socks and plain, black trainers for outdoor PE.</a:t>
            </a:r>
          </a:p>
          <a:p>
            <a:r>
              <a:rPr lang="en-GB" sz="2400" dirty="0">
                <a:latin typeface="+mj-lt"/>
                <a:ea typeface="KBDARLINGMG" panose="02000603000000000000" pitchFamily="2" charset="0"/>
                <a:cs typeface="Calibri"/>
              </a:rPr>
              <a:t>Hair should be tied back, </a:t>
            </a:r>
            <a:r>
              <a:rPr lang="en-GB" sz="2400" b="1" dirty="0">
                <a:latin typeface="+mj-lt"/>
                <a:ea typeface="KBDARLINGMG" panose="02000603000000000000" pitchFamily="2" charset="0"/>
                <a:cs typeface="Calibri"/>
              </a:rPr>
              <a:t>earrings taken out</a:t>
            </a:r>
            <a:r>
              <a:rPr lang="en-GB" sz="2400" dirty="0">
                <a:latin typeface="+mj-lt"/>
                <a:ea typeface="KBDARLINGMG" panose="02000603000000000000" pitchFamily="2" charset="0"/>
                <a:cs typeface="Calibri"/>
              </a:rPr>
              <a:t>, nails short.</a:t>
            </a:r>
          </a:p>
          <a:p>
            <a:r>
              <a:rPr lang="en-GB" sz="2400" dirty="0">
                <a:latin typeface="+mj-lt"/>
                <a:ea typeface="KBDARLINGMG" panose="02000603000000000000" pitchFamily="2" charset="0"/>
                <a:cs typeface="Calibri"/>
              </a:rPr>
              <a:t>When piercing ears, please wait until the holidays as the children will not be able to take part in lessons until they can remove their earrings independently.</a:t>
            </a:r>
          </a:p>
          <a:p>
            <a:r>
              <a:rPr lang="en-GB" sz="2400" dirty="0">
                <a:latin typeface="+mj-lt"/>
                <a:ea typeface="KBDARLINGMG" panose="02000603000000000000" pitchFamily="2" charset="0"/>
                <a:cs typeface="Calibri"/>
              </a:rPr>
              <a:t>No smart watches – or watches that can receive messages/access the internet to be worn at any time.</a:t>
            </a:r>
          </a:p>
          <a:p>
            <a:endParaRPr lang="en-GB" dirty="0">
              <a:latin typeface="+mj-lt"/>
              <a:cs typeface="Calibri" panose="020F0502020204030204" pitchFamily="34" charset="0"/>
            </a:endParaRPr>
          </a:p>
          <a:p>
            <a:endParaRPr lang="en-GB" dirty="0">
              <a:latin typeface="+mj-lt"/>
              <a:cs typeface="Calibri" panose="020F0502020204030204" pitchFamily="34" charset="0"/>
            </a:endParaRPr>
          </a:p>
        </p:txBody>
      </p:sp>
      <p:pic>
        <p:nvPicPr>
          <p:cNvPr id="11266" name="Picture 2"/>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7492288" y="231550"/>
            <a:ext cx="1369662"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descr="A green plant with leaves&#10;&#10;Description automatically generated">
            <a:extLst>
              <a:ext uri="{FF2B5EF4-FFF2-40B4-BE49-F238E27FC236}">
                <a16:creationId xmlns:a16="http://schemas.microsoft.com/office/drawing/2014/main" id="{981F082E-6B61-2B46-41AC-84BA9BAF26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11F81BD4-439C-4972-EC65-D28101A69BE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3021592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27c3fdc-c5f3-4f92-9b47-bb5e97bd2836">
      <Terms xmlns="http://schemas.microsoft.com/office/infopath/2007/PartnerControls"/>
    </lcf76f155ced4ddcb4097134ff3c332f>
    <TaxCatchAll xmlns="4cd42a92-6cbd-4525-8082-b564011e366a" xsi:nil="true"/>
    <Person xmlns="f27c3fdc-c5f3-4f92-9b47-bb5e97bd2836">
      <UserInfo>
        <DisplayName/>
        <AccountId xsi:nil="true"/>
        <AccountType/>
      </UserInfo>
    </Pers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BCB8C18F806BA4CA1518D1ED1607EF5" ma:contentTypeVersion="20" ma:contentTypeDescription="Create a new document." ma:contentTypeScope="" ma:versionID="4098ec66f34eccb3f71fcab15bde4a70">
  <xsd:schema xmlns:xsd="http://www.w3.org/2001/XMLSchema" xmlns:xs="http://www.w3.org/2001/XMLSchema" xmlns:p="http://schemas.microsoft.com/office/2006/metadata/properties" xmlns:ns2="f27c3fdc-c5f3-4f92-9b47-bb5e97bd2836" xmlns:ns3="4cd42a92-6cbd-4525-8082-b564011e366a" targetNamespace="http://schemas.microsoft.com/office/2006/metadata/properties" ma:root="true" ma:fieldsID="f4c06652432f3153ed1f34a54ecceb2f" ns2:_="" ns3:_="">
    <xsd:import namespace="f27c3fdc-c5f3-4f92-9b47-bb5e97bd2836"/>
    <xsd:import namespace="4cd42a92-6cbd-4525-8082-b564011e366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Pers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7c3fdc-c5f3-4f92-9b47-bb5e97bd28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cba9155-0b9c-4ca7-b0c1-592edd421d6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Person" ma:index="26" nillable="true" ma:displayName="Person" ma:format="Dropdown" ma:list="UserInfo" ma:SharePointGroup="0" ma:internalName="Perso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d42a92-6cbd-4525-8082-b564011e366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7767a66-0bbe-4297-8cf4-ecf1478b934b}" ma:internalName="TaxCatchAll" ma:showField="CatchAllData" ma:web="4cd42a92-6cbd-4525-8082-b564011e36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CFAF67-84B8-4F3C-B78F-63777853DBEE}">
  <ds:schemaRefs>
    <ds:schemaRef ds:uri="http://schemas.microsoft.com/sharepoint/v3/contenttype/forms"/>
  </ds:schemaRefs>
</ds:datastoreItem>
</file>

<file path=customXml/itemProps2.xml><?xml version="1.0" encoding="utf-8"?>
<ds:datastoreItem xmlns:ds="http://schemas.openxmlformats.org/officeDocument/2006/customXml" ds:itemID="{CB247EE7-794C-4B01-AD51-40B14E5C3AC1}">
  <ds:schemaRefs>
    <ds:schemaRef ds:uri="4cd42a92-6cbd-4525-8082-b564011e366a"/>
    <ds:schemaRef ds:uri="f27c3fdc-c5f3-4f92-9b47-bb5e97bd283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22CDF04-3941-4A03-9883-696626D4AD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7c3fdc-c5f3-4f92-9b47-bb5e97bd2836"/>
    <ds:schemaRef ds:uri="4cd42a92-6cbd-4525-8082-b564011e36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TotalTime>
  <Words>1161</Words>
  <Application>Microsoft Office PowerPoint</Application>
  <PresentationFormat>On-screen Show (4:3)</PresentationFormat>
  <Paragraphs>116</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Calibri</vt:lpstr>
      <vt:lpstr>Office Theme</vt:lpstr>
      <vt:lpstr>Welcome to Year 4</vt:lpstr>
      <vt:lpstr>  Hockney                Mrs Walsh        Monday, Tuesday, Thursday and Friday Mrs Ager  Wednesday           </vt:lpstr>
      <vt:lpstr>PowerPoint Presentation</vt:lpstr>
      <vt:lpstr>PowerPoint Presentation</vt:lpstr>
      <vt:lpstr>Behaviour Expectations</vt:lpstr>
      <vt:lpstr>Curriculum</vt:lpstr>
      <vt:lpstr>Homework</vt:lpstr>
      <vt:lpstr>Spellings – Y3/4 Statutory List</vt:lpstr>
      <vt:lpstr>PE and Uniform</vt:lpstr>
      <vt:lpstr>Multiplication Check</vt:lpstr>
      <vt:lpstr>Assessments</vt:lpstr>
      <vt:lpstr>Enrichment Opportunities</vt:lpstr>
      <vt:lpstr>PowerPoint Presentation</vt:lpstr>
      <vt:lpstr>SEND Support</vt:lpstr>
      <vt:lpstr>Contact</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3!</dc:title>
  <dc:creator>MWood</dc:creator>
  <cp:lastModifiedBy>Meleena Walsh</cp:lastModifiedBy>
  <cp:revision>120</cp:revision>
  <dcterms:created xsi:type="dcterms:W3CDTF">2013-09-25T09:00:59Z</dcterms:created>
  <dcterms:modified xsi:type="dcterms:W3CDTF">2025-09-09T20:53:09Z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0x0101001BCB8C18F806BA4CA1518D1ED1607EF5</vt:lpwstr>
  </property>
  <property fmtid="{D5CDD505-2E9C-101B-9397-08002B2CF9AE}" pid="3" name="Order">
    <vt:r8>28991200</vt:r8>
  </property>
  <property fmtid="{D5CDD505-2E9C-101B-9397-08002B2CF9AE}" pid="4" name="MediaServiceImageTags">
    <vt:lpwstr/>
  </property>
</Properties>
</file>