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0B0C14-C1D0-3388-BF32-D6817933E220}" v="24" dt="2025-07-15T10:17:58.244"/>
    <p1510:client id="{2A404B85-F9E0-4ED9-30B1-8711D12BCD50}" v="859" dt="2025-07-15T09:51:49.631"/>
    <p1510:client id="{9B06DDA4-5B98-EFF6-F12D-3FA3DE59A9F4}" v="300" dt="2025-07-14T13:45:05.6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7/16/2025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37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0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440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17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409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31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60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55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7/16/2025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38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868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7/16/2025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28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7/16/2025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77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6C321DA-1EDE-3E4B-8B73-6477B2C6D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DC13524B-3A91-1E40-840D-09EDE65E0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85">
              <a:extLst>
                <a:ext uri="{FF2B5EF4-FFF2-40B4-BE49-F238E27FC236}">
                  <a16:creationId xmlns:a16="http://schemas.microsoft.com/office/drawing/2014/main" id="{E03B804C-EF61-0141-A6AB-D81EDA5AC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CAB80ED1-EE7D-3843-9750-C6C8C5F8E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87">
              <a:extLst>
                <a:ext uri="{FF2B5EF4-FFF2-40B4-BE49-F238E27FC236}">
                  <a16:creationId xmlns:a16="http://schemas.microsoft.com/office/drawing/2014/main" id="{8BCD1EDB-B320-594D-86D1-7A73424B2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88">
              <a:extLst>
                <a:ext uri="{FF2B5EF4-FFF2-40B4-BE49-F238E27FC236}">
                  <a16:creationId xmlns:a16="http://schemas.microsoft.com/office/drawing/2014/main" id="{A6B97414-A09F-8647-823F-295A0FEF5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9">
              <a:extLst>
                <a:ext uri="{FF2B5EF4-FFF2-40B4-BE49-F238E27FC236}">
                  <a16:creationId xmlns:a16="http://schemas.microsoft.com/office/drawing/2014/main" id="{BA92AD33-EF27-124E-AF6E-9BA5401EC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98">
              <a:extLst>
                <a:ext uri="{FF2B5EF4-FFF2-40B4-BE49-F238E27FC236}">
                  <a16:creationId xmlns:a16="http://schemas.microsoft.com/office/drawing/2014/main" id="{24B8C792-BD2C-6D48-93EE-D615EF38F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6648" y="768334"/>
            <a:ext cx="4025901" cy="2866405"/>
          </a:xfrm>
        </p:spPr>
        <p:txBody>
          <a:bodyPr>
            <a:normAutofit/>
          </a:bodyPr>
          <a:lstStyle/>
          <a:p>
            <a:r>
              <a:rPr lang="en-GB" sz="4600" dirty="0"/>
              <a:t>School Development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6650" y="4283239"/>
            <a:ext cx="4025900" cy="147517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GB" sz="3600" dirty="0"/>
              <a:t>2024-2025</a:t>
            </a:r>
          </a:p>
        </p:txBody>
      </p:sp>
      <p:pic>
        <p:nvPicPr>
          <p:cNvPr id="4" name="Picture 3" descr="A logo for a school&#10;&#10;Description automatically generated with low confidence">
            <a:extLst>
              <a:ext uri="{FF2B5EF4-FFF2-40B4-BE49-F238E27FC236}">
                <a16:creationId xmlns:a16="http://schemas.microsoft.com/office/drawing/2014/main" id="{648FACAA-5A70-115E-F86B-01E9C10822F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45" r="4498" b="2"/>
          <a:stretch>
            <a:fillRect/>
          </a:stretch>
        </p:blipFill>
        <p:spPr>
          <a:xfrm>
            <a:off x="844627" y="1037422"/>
            <a:ext cx="4839215" cy="4773976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86649" y="6087110"/>
            <a:ext cx="413453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19DBE-DA17-3BE9-256B-67717CC46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>
                <a:latin typeface="Calibri"/>
                <a:ea typeface="Calibri"/>
                <a:cs typeface="Calibri"/>
              </a:rPr>
              <a:t>Priority 1: Reading Standards and Phonics</a:t>
            </a:r>
            <a:endParaRPr lang="en-US"/>
          </a:p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5F07-9FE7-0C7A-1DF3-EC8E70BF8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285750" indent="-285750"/>
            <a:r>
              <a:rPr lang="en-US" sz="2000" dirty="0">
                <a:ea typeface="+mn-lt"/>
                <a:cs typeface="+mn-lt"/>
              </a:rPr>
              <a:t>Implemented the Read Write Inc (</a:t>
            </a:r>
            <a:r>
              <a:rPr lang="en-US" sz="2000" dirty="0" err="1">
                <a:ea typeface="+mn-lt"/>
                <a:cs typeface="+mn-lt"/>
              </a:rPr>
              <a:t>RWInc</a:t>
            </a:r>
            <a:r>
              <a:rPr lang="en-US" sz="2000" dirty="0">
                <a:ea typeface="+mn-lt"/>
                <a:cs typeface="+mn-lt"/>
              </a:rPr>
              <a:t>) phonics </a:t>
            </a:r>
            <a:r>
              <a:rPr lang="en-US" sz="2000" dirty="0" err="1">
                <a:ea typeface="+mn-lt"/>
                <a:cs typeface="+mn-lt"/>
              </a:rPr>
              <a:t>programme</a:t>
            </a:r>
            <a:r>
              <a:rPr lang="en-US" sz="2000" dirty="0">
                <a:ea typeface="+mn-lt"/>
                <a:cs typeface="+mn-lt"/>
              </a:rPr>
              <a:t> across the school, including Fresh Start intervention in Year 5 and Year 6.</a:t>
            </a:r>
            <a:endParaRPr lang="en-GB" sz="2000">
              <a:ea typeface="+mn-lt"/>
              <a:cs typeface="+mn-lt"/>
            </a:endParaRPr>
          </a:p>
          <a:p>
            <a:pPr marL="285750" indent="-285750"/>
            <a:r>
              <a:rPr lang="en-US" sz="2000" dirty="0">
                <a:ea typeface="+mn-lt"/>
                <a:cs typeface="+mn-lt"/>
              </a:rPr>
              <a:t>Introduced the Accelerated Readers </a:t>
            </a:r>
            <a:r>
              <a:rPr lang="en-US" sz="2000" dirty="0" err="1">
                <a:ea typeface="+mn-lt"/>
                <a:cs typeface="+mn-lt"/>
              </a:rPr>
              <a:t>programme</a:t>
            </a:r>
            <a:r>
              <a:rPr lang="en-US" sz="2000" dirty="0">
                <a:ea typeface="+mn-lt"/>
                <a:cs typeface="+mn-lt"/>
              </a:rPr>
              <a:t> in Key Stage 2 to ensure a robustly tracked reading system to support the development of reading skills.</a:t>
            </a:r>
            <a:endParaRPr lang="en-GB" sz="2000" dirty="0">
              <a:ea typeface="+mn-lt"/>
              <a:cs typeface="+mn-lt"/>
            </a:endParaRPr>
          </a:p>
          <a:p>
            <a:pPr marL="285750" indent="-285750"/>
            <a:r>
              <a:rPr lang="en-US" sz="2000" dirty="0">
                <a:ea typeface="+mn-lt"/>
                <a:cs typeface="+mn-lt"/>
              </a:rPr>
              <a:t>Worked with the New Wave English Hub and </a:t>
            </a:r>
            <a:r>
              <a:rPr lang="en-US" sz="2000" err="1">
                <a:ea typeface="+mn-lt"/>
                <a:cs typeface="+mn-lt"/>
              </a:rPr>
              <a:t>RWInc</a:t>
            </a:r>
            <a:r>
              <a:rPr lang="en-US" sz="2000" dirty="0">
                <a:ea typeface="+mn-lt"/>
                <a:cs typeface="+mn-lt"/>
              </a:rPr>
              <a:t> advisors to provide staff training and support, resource development.</a:t>
            </a:r>
            <a:endParaRPr lang="en-US" sz="2000" dirty="0"/>
          </a:p>
          <a:p>
            <a:pPr marL="285750" indent="-285750"/>
            <a:r>
              <a:rPr lang="en-US" sz="2000" dirty="0"/>
              <a:t>Delivered an intensive intervention </a:t>
            </a:r>
            <a:r>
              <a:rPr lang="en-US" sz="2000" dirty="0" err="1"/>
              <a:t>programme</a:t>
            </a:r>
            <a:r>
              <a:rPr lang="en-US" sz="2000" dirty="0"/>
              <a:t> to address prior learning gaps.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164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565A8-C52B-A47E-BCFF-4E2609742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/>
                <a:ea typeface="Calibri"/>
                <a:cs typeface="Calibri"/>
              </a:rPr>
              <a:t>Priority 2: Writing Development</a:t>
            </a:r>
            <a:endParaRPr lang="en-US" dirty="0"/>
          </a:p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DE44F-B556-C931-1752-BF775681D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/>
            <a:r>
              <a:rPr lang="en-US" sz="2000" dirty="0">
                <a:ea typeface="+mn-lt"/>
                <a:cs typeface="+mn-lt"/>
              </a:rPr>
              <a:t>Focused on consistent delivery of the writing curriculum, including the introduction of Drawing Club in Reception.</a:t>
            </a:r>
            <a:endParaRPr lang="en-US" dirty="0">
              <a:ea typeface="+mn-lt"/>
              <a:cs typeface="+mn-lt"/>
            </a:endParaRPr>
          </a:p>
          <a:p>
            <a:pPr marL="342900" indent="-342900"/>
            <a:r>
              <a:rPr lang="en-US" sz="2000" dirty="0">
                <a:ea typeface="+mn-lt"/>
                <a:cs typeface="+mn-lt"/>
              </a:rPr>
              <a:t>Worked with external advisors to develop accurate writing assessment.</a:t>
            </a:r>
            <a:endParaRPr lang="en-US" dirty="0"/>
          </a:p>
          <a:p>
            <a:pPr marL="342900" indent="-342900"/>
            <a:r>
              <a:rPr lang="en-US" sz="2000" dirty="0">
                <a:ea typeface="+mn-lt"/>
                <a:cs typeface="+mn-lt"/>
              </a:rPr>
              <a:t>Provided staff training in grammar, punctuation, and  moderation practices to boost pupil confidence and writing outcomes.</a:t>
            </a:r>
            <a:endParaRPr lang="en-US" sz="2000"/>
          </a:p>
          <a:p>
            <a:pPr marL="342900" indent="-342900"/>
            <a:r>
              <a:rPr lang="en-US" sz="2000" dirty="0"/>
              <a:t>Delivered an intensive intervention </a:t>
            </a:r>
            <a:r>
              <a:rPr lang="en-US" sz="2000" dirty="0" err="1"/>
              <a:t>programme</a:t>
            </a:r>
            <a:r>
              <a:rPr lang="en-US" sz="2000" dirty="0"/>
              <a:t> to address prior learning gaps.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0635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D4662-25F8-5E24-C7B3-2E0E46BA4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alibri"/>
                <a:ea typeface="Calibri"/>
                <a:cs typeface="Calibri"/>
              </a:rPr>
              <a:t>Priority 3: Curriculum Consistency</a:t>
            </a:r>
            <a:endParaRPr lang="en-US"/>
          </a:p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65AE1-D697-3E9B-5B7E-63B0EE958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Embedded of a well-structured curriculum across all subjects and year groups.</a:t>
            </a:r>
          </a:p>
          <a:p>
            <a:r>
              <a:rPr lang="en-US" sz="2000" dirty="0">
                <a:ea typeface="+mn-lt"/>
                <a:cs typeface="+mn-lt"/>
              </a:rPr>
              <a:t>Invested in subject leader development, teaching strategies, and curriculum resources through the use of schemes of work e.g. Kapow, Mathematics Mastery.</a:t>
            </a:r>
          </a:p>
          <a:p>
            <a:r>
              <a:rPr lang="en-US" sz="2000" dirty="0">
                <a:ea typeface="+mn-lt"/>
                <a:cs typeface="+mn-lt"/>
              </a:rPr>
              <a:t>Started to incorporate enrichment opportunities throughout the curriculum.  </a:t>
            </a:r>
            <a:endParaRPr lang="en-US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2827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BFCB-3385-5DF9-49D8-195EA7ABA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alibri"/>
                <a:ea typeface="Calibri"/>
                <a:cs typeface="Calibri"/>
              </a:rPr>
              <a:t>Priority 4: Inclusion and Equity</a:t>
            </a:r>
            <a:endParaRPr lang="en-US"/>
          </a:p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FF0F5-DE1F-FD30-0967-F7CA73A19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Strengthened the provision for pupils with SEND, EAL, SEMH, and those eligible for Pupil Premium.</a:t>
            </a:r>
          </a:p>
          <a:p>
            <a:r>
              <a:rPr lang="en-US" sz="2000" dirty="0">
                <a:ea typeface="+mn-lt"/>
                <a:cs typeface="+mn-lt"/>
              </a:rPr>
              <a:t>Developed a whole-school inclusion overview and tailored support strategies, including a significant investment in the Hub provision.</a:t>
            </a:r>
          </a:p>
          <a:p>
            <a:r>
              <a:rPr lang="en-US" sz="2000" dirty="0">
                <a:ea typeface="+mn-lt"/>
                <a:cs typeface="+mn-lt"/>
              </a:rPr>
              <a:t>Provided training for all staff on adaptive teaching, with a focus on SEND and disadvantaged pupils.</a:t>
            </a:r>
            <a:endParaRPr lang="en-US" sz="2000" dirty="0"/>
          </a:p>
          <a:p>
            <a:r>
              <a:rPr lang="en-US" sz="2000" dirty="0"/>
              <a:t>Restructured staffing to increase capacity and align with the needs of pupils and families e.g. </a:t>
            </a:r>
            <a:r>
              <a:rPr lang="en-US" sz="2000" dirty="0" err="1"/>
              <a:t>Behaviour</a:t>
            </a:r>
            <a:r>
              <a:rPr lang="en-US" sz="2000" dirty="0"/>
              <a:t> Lead, Hub Lead and the Early Intervention Support Worker roles.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71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1E355-ED11-E66B-FEE8-FAD19F12D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Attainment Headlines </a:t>
            </a:r>
            <a:r>
              <a:rPr lang="en-GB" sz="3200" b="0" i="1" dirty="0"/>
              <a:t>(Provisional Data)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E8CED-F61F-B99D-3D70-A5F26132F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14113"/>
            <a:ext cx="7335835" cy="3601212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buNone/>
            </a:pPr>
            <a:r>
              <a:rPr lang="en-GB" sz="1800" b="1" dirty="0">
                <a:solidFill>
                  <a:srgbClr val="222222"/>
                </a:solidFill>
                <a:latin typeface="Arial"/>
                <a:cs typeface="Arial"/>
              </a:rPr>
              <a:t>End of KS2 SATs results</a:t>
            </a:r>
            <a:endParaRPr lang="en-GB" sz="1800" dirty="0">
              <a:solidFill>
                <a:srgbClr val="222222"/>
              </a:solidFill>
              <a:latin typeface="Arial"/>
              <a:cs typeface="Arial"/>
            </a:endParaRPr>
          </a:p>
          <a:p>
            <a:pPr algn="just">
              <a:buNone/>
            </a:pPr>
            <a:r>
              <a:rPr lang="en-GB" sz="1800" dirty="0">
                <a:latin typeface="Arial"/>
                <a:cs typeface="Arial"/>
              </a:rPr>
              <a:t>Reading – 68% at expected, 39% greater depth / National average is 75%.</a:t>
            </a:r>
          </a:p>
          <a:p>
            <a:pPr algn="just">
              <a:buNone/>
            </a:pPr>
            <a:r>
              <a:rPr lang="en-GB" sz="1800" dirty="0">
                <a:latin typeface="Arial"/>
                <a:cs typeface="Arial"/>
              </a:rPr>
              <a:t>Maths – 66% at expected, 23% greater depth / National average is 74%.</a:t>
            </a:r>
          </a:p>
          <a:p>
            <a:pPr algn="just">
              <a:buNone/>
            </a:pPr>
            <a:r>
              <a:rPr lang="en-GB" sz="1800" dirty="0">
                <a:latin typeface="Arial"/>
                <a:cs typeface="Arial"/>
              </a:rPr>
              <a:t>SPAG – 66% at expected, 23% greater depth / National average is 73%.</a:t>
            </a:r>
          </a:p>
          <a:p>
            <a:pPr algn="just">
              <a:buNone/>
            </a:pPr>
            <a:r>
              <a:rPr lang="en-GB" sz="1800" dirty="0">
                <a:latin typeface="Arial"/>
                <a:cs typeface="Arial"/>
              </a:rPr>
              <a:t>Combined – 52% at expected, 7% greater depth / National average is 62%.  </a:t>
            </a:r>
            <a:r>
              <a:rPr lang="en-GB" sz="1800" i="1" dirty="0">
                <a:latin typeface="Arial"/>
                <a:cs typeface="Arial"/>
              </a:rPr>
              <a:t>(We were 15% at expected, 0% greater depth last year)</a:t>
            </a:r>
            <a:endParaRPr lang="en-GB" sz="1800" dirty="0">
              <a:latin typeface="Arial"/>
              <a:cs typeface="Arial"/>
            </a:endParaRPr>
          </a:p>
          <a:p>
            <a:pPr algn="just">
              <a:buNone/>
            </a:pPr>
            <a:r>
              <a:rPr lang="en-GB" sz="1800" dirty="0">
                <a:latin typeface="Arial"/>
                <a:cs typeface="Arial"/>
              </a:rPr>
              <a:t>Science - 73% at expected / National average is 82%.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227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B0C4D-16C5-1BB9-10BD-44481F756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511" y="865534"/>
            <a:ext cx="7335835" cy="479470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1600" b="1" dirty="0">
                <a:solidFill>
                  <a:srgbClr val="222222"/>
                </a:solidFill>
                <a:latin typeface="Arial"/>
                <a:cs typeface="Arial"/>
              </a:rPr>
              <a:t>End of Year Good Level Development (GLD) = 82%.</a:t>
            </a:r>
            <a:r>
              <a:rPr lang="en-GB" sz="1600" dirty="0">
                <a:solidFill>
                  <a:srgbClr val="222222"/>
                </a:solidFill>
                <a:latin typeface="Arial"/>
                <a:cs typeface="Arial"/>
              </a:rPr>
              <a:t>  GLD for last year was 70%.  </a:t>
            </a:r>
            <a:endParaRPr lang="en-US"/>
          </a:p>
          <a:p>
            <a:pPr marL="0" indent="0">
              <a:buNone/>
            </a:pPr>
            <a:r>
              <a:rPr lang="en-GB" sz="1600" dirty="0">
                <a:solidFill>
                  <a:srgbClr val="222222"/>
                </a:solidFill>
                <a:latin typeface="Arial"/>
                <a:cs typeface="Arial"/>
              </a:rPr>
              <a:t>National Average for GLD in 2024 was 68% (2025 statistics are not available yet).  </a:t>
            </a:r>
            <a:endParaRPr lang="en-GB">
              <a:solidFill>
                <a:srgbClr val="000000"/>
              </a:solidFill>
              <a:latin typeface="Neue Haas Grotesk Text Pro"/>
              <a:cs typeface="Arial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222222"/>
                </a:solidFill>
                <a:latin typeface="Arial"/>
                <a:cs typeface="Arial"/>
              </a:rPr>
              <a:t>Well done to the EYFS team for delivering a high-quality provision!</a:t>
            </a:r>
            <a:endParaRPr lang="en-GB" dirty="0"/>
          </a:p>
          <a:p>
            <a:pPr algn="just">
              <a:buNone/>
            </a:pPr>
            <a:endParaRPr lang="en-GB" sz="16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>
              <a:buNone/>
            </a:pPr>
            <a:r>
              <a:rPr lang="en-GB" sz="1600" b="1" dirty="0">
                <a:solidFill>
                  <a:srgbClr val="000000"/>
                </a:solidFill>
                <a:latin typeface="Arial"/>
                <a:cs typeface="Arial"/>
              </a:rPr>
              <a:t>Phonics Screening Check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>
              <a:buNone/>
            </a:pPr>
            <a:r>
              <a:rPr lang="en-GB" sz="1600" u="sng" dirty="0">
                <a:solidFill>
                  <a:srgbClr val="000000"/>
                </a:solidFill>
                <a:latin typeface="Arial"/>
                <a:cs typeface="Arial"/>
              </a:rPr>
              <a:t>Year 1: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</a:p>
          <a:p>
            <a:pPr algn="just">
              <a:buNone/>
            </a:pP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37 pupils out of 47 passed the Phonics Screening check which is </a:t>
            </a:r>
            <a:r>
              <a:rPr lang="en-GB" sz="1600" b="1" dirty="0">
                <a:solidFill>
                  <a:srgbClr val="000000"/>
                </a:solidFill>
                <a:latin typeface="Arial"/>
                <a:cs typeface="Arial"/>
              </a:rPr>
              <a:t>79%.  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>
              <a:buNone/>
            </a:pPr>
            <a:r>
              <a:rPr lang="en-GB" sz="1600" u="sng" dirty="0">
                <a:solidFill>
                  <a:srgbClr val="000000"/>
                </a:solidFill>
                <a:latin typeface="Arial"/>
                <a:cs typeface="Arial"/>
              </a:rPr>
              <a:t>Year 2: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</a:p>
          <a:p>
            <a:pPr algn="just">
              <a:buNone/>
            </a:pP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11 pupils needed to retake the Phonics Screening for Year 2.  9 pupils out of 11</a:t>
            </a:r>
          </a:p>
          <a:p>
            <a:pPr algn="just">
              <a:buNone/>
            </a:pP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passed the Phonics Screening check for Year 2.  This means in total for Year 2,</a:t>
            </a:r>
          </a:p>
          <a:p>
            <a:pPr algn="just">
              <a:buNone/>
            </a:pP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55 pupils out of 57 have passed their Phonics Screening at end of KS1 which is</a:t>
            </a:r>
          </a:p>
          <a:p>
            <a:pPr algn="just">
              <a:buNone/>
            </a:pPr>
            <a:r>
              <a:rPr lang="en-GB" sz="1600" b="1" dirty="0">
                <a:solidFill>
                  <a:srgbClr val="000000"/>
                </a:solidFill>
                <a:latin typeface="Arial"/>
                <a:cs typeface="Arial"/>
              </a:rPr>
              <a:t>96.5%.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100" dirty="0">
              <a:solidFill>
                <a:srgbClr val="22222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5719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8432E-B60E-C9C8-41FC-241B60F7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School Development Priorities 2025-2026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A434-576C-F066-9638-919B7375B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2000" dirty="0"/>
              <a:t>Enhancing quality first teaching across the school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Raising attainment and progress in writing 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Improving the Personal Development provision so that pupils are well prepared for modern society beyond primary school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801821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PunchcardVTI</vt:lpstr>
      <vt:lpstr>School Development Update</vt:lpstr>
      <vt:lpstr>Priority 1: Reading Standards and Phonics </vt:lpstr>
      <vt:lpstr>Priority 2: Writing Development </vt:lpstr>
      <vt:lpstr>Priority 3: Curriculum Consistency </vt:lpstr>
      <vt:lpstr>Priority 4: Inclusion and Equity </vt:lpstr>
      <vt:lpstr>Attainment Headlines (Provisional Data) </vt:lpstr>
      <vt:lpstr>PowerPoint Presentation</vt:lpstr>
      <vt:lpstr>School Development Priorities 2025-2026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238</cp:revision>
  <dcterms:created xsi:type="dcterms:W3CDTF">2025-07-14T13:30:12Z</dcterms:created>
  <dcterms:modified xsi:type="dcterms:W3CDTF">2025-07-16T12:06:36Z</dcterms:modified>
</cp:coreProperties>
</file>