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534" r:id="rId4"/>
    <p:sldId id="510" r:id="rId5"/>
    <p:sldId id="507" r:id="rId6"/>
    <p:sldId id="508" r:id="rId7"/>
    <p:sldId id="511" r:id="rId8"/>
    <p:sldId id="514" r:id="rId9"/>
    <p:sldId id="512" r:id="rId10"/>
    <p:sldId id="515" r:id="rId11"/>
    <p:sldId id="516" r:id="rId12"/>
    <p:sldId id="536" r:id="rId13"/>
    <p:sldId id="537" r:id="rId14"/>
    <p:sldId id="517" r:id="rId15"/>
    <p:sldId id="528" r:id="rId16"/>
    <p:sldId id="519" r:id="rId17"/>
    <p:sldId id="526" r:id="rId18"/>
    <p:sldId id="520" r:id="rId19"/>
    <p:sldId id="533" r:id="rId20"/>
    <p:sldId id="522" r:id="rId21"/>
    <p:sldId id="523" r:id="rId22"/>
    <p:sldId id="524" r:id="rId23"/>
    <p:sldId id="530" r:id="rId24"/>
    <p:sldId id="532" r:id="rId25"/>
    <p:sldId id="531" r:id="rId26"/>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B8649-3C02-4D58-9536-401A5576D99A}" v="44" dt="2023-11-01T20:54:1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61" autoAdjust="0"/>
  </p:normalViewPr>
  <p:slideViewPr>
    <p:cSldViewPr snapToGrid="0">
      <p:cViewPr varScale="1">
        <p:scale>
          <a:sx n="66" d="100"/>
          <a:sy n="66" d="100"/>
        </p:scale>
        <p:origin x="90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390ECB20-B9F4-4E03-9D0D-FC4911CCDAA7}" type="datetimeFigureOut">
              <a:rPr lang="en-GB" smtClean="0"/>
              <a:t>05/11/2023</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F5D163AA-C519-4FE6-8DB8-E46E8AE8B4A4}" type="slidenum">
              <a:rPr lang="en-GB" smtClean="0"/>
              <a:t>‹#›</a:t>
            </a:fld>
            <a:endParaRPr lang="en-GB"/>
          </a:p>
        </p:txBody>
      </p:sp>
    </p:spTree>
    <p:extLst>
      <p:ext uri="{BB962C8B-B14F-4D97-AF65-F5344CB8AC3E}">
        <p14:creationId xmlns:p14="http://schemas.microsoft.com/office/powerpoint/2010/main" val="120811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6AF9-F01D-41D6-ABDE-6923A3EC08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56B1A6-A514-4380-9C55-10A582E21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058626-4B5E-4D9E-A5E8-A97CC3EF3CEE}"/>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5" name="Footer Placeholder 4">
            <a:extLst>
              <a:ext uri="{FF2B5EF4-FFF2-40B4-BE49-F238E27FC236}">
                <a16:creationId xmlns:a16="http://schemas.microsoft.com/office/drawing/2014/main" id="{7493AF40-3C54-4352-A881-EBB883D54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3D3BD-12B7-46B9-9025-88828EC982EA}"/>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57942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2862-C7E9-4919-B563-CCA977F487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416C8-F994-4587-BF18-7CBDC884E7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7B292-AB97-4A3D-8081-C687A3DD2C21}"/>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5" name="Footer Placeholder 4">
            <a:extLst>
              <a:ext uri="{FF2B5EF4-FFF2-40B4-BE49-F238E27FC236}">
                <a16:creationId xmlns:a16="http://schemas.microsoft.com/office/drawing/2014/main" id="{7B3DEFBE-5C8A-4A36-97E7-374C4AD14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CD3619-9DEF-46FD-A2A5-981428C5637A}"/>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382294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9D149-946C-4278-97ED-B50768A831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0FB7AC-6D45-4CA4-8802-5788C1E74A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D00F0-580D-408C-BBC1-57B04FCF38F2}"/>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5" name="Footer Placeholder 4">
            <a:extLst>
              <a:ext uri="{FF2B5EF4-FFF2-40B4-BE49-F238E27FC236}">
                <a16:creationId xmlns:a16="http://schemas.microsoft.com/office/drawing/2014/main" id="{9C0FFFBB-CCC4-4B7D-B701-8B50A676F1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3CE0F-1E16-447E-8232-B28ED06AD8DE}"/>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80235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3B38-ED68-4AB5-88A5-28E31D59B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9D313A-EAFB-4328-98BB-6EE4FA7B1A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581C75-BA23-4935-A277-F0D26688D53D}"/>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5" name="Footer Placeholder 4">
            <a:extLst>
              <a:ext uri="{FF2B5EF4-FFF2-40B4-BE49-F238E27FC236}">
                <a16:creationId xmlns:a16="http://schemas.microsoft.com/office/drawing/2014/main" id="{FE94037D-0CBD-4777-984A-F166FD12C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BE37BF-2A2E-44B9-B053-8FC580C41FA9}"/>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402411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1307-629E-4F52-AE26-6C7B499409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32CDB8-6674-4CC5-892D-D8925E494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3662BA-C358-4362-BC0D-699BC7C55832}"/>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5" name="Footer Placeholder 4">
            <a:extLst>
              <a:ext uri="{FF2B5EF4-FFF2-40B4-BE49-F238E27FC236}">
                <a16:creationId xmlns:a16="http://schemas.microsoft.com/office/drawing/2014/main" id="{158945D7-3C64-470F-8D36-572AF3530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D55F30-133E-420D-BD34-6EC8C420FA79}"/>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194544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3977-0F04-4974-8535-DA16F1DAA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91B810-E713-4BFF-9AD1-EC8892C913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B60CC8-08F5-42D7-AB4D-E49B3FA204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55214C-359B-426D-B784-EDEAD00347E3}"/>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6" name="Footer Placeholder 5">
            <a:extLst>
              <a:ext uri="{FF2B5EF4-FFF2-40B4-BE49-F238E27FC236}">
                <a16:creationId xmlns:a16="http://schemas.microsoft.com/office/drawing/2014/main" id="{65B81E01-C523-47B1-A438-C7E24CB19C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B03CC-4DE6-4A1D-9F22-401C14440EF9}"/>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387729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B11C-0192-4200-96FC-BB2A021C22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0B8527-B70A-4340-AE87-96191E3D4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C42EE8-9039-4153-A0D4-CA6EC01908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533822-9349-403B-8F22-D6D3AEEEA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8B271D-555C-4D43-BBBB-D17E99052C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6E3078-D58D-45CC-94A5-3AE2068F4ECA}"/>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8" name="Footer Placeholder 7">
            <a:extLst>
              <a:ext uri="{FF2B5EF4-FFF2-40B4-BE49-F238E27FC236}">
                <a16:creationId xmlns:a16="http://schemas.microsoft.com/office/drawing/2014/main" id="{24BEF4AB-209A-4EC9-AF67-1EE5FB1DE6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B729A8-E959-4FC1-BC6F-C990706DD9F0}"/>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1090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1950-5747-45F4-978F-9015BCE013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6C2F79-BAAD-4369-B75F-1569D3300282}"/>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4" name="Footer Placeholder 3">
            <a:extLst>
              <a:ext uri="{FF2B5EF4-FFF2-40B4-BE49-F238E27FC236}">
                <a16:creationId xmlns:a16="http://schemas.microsoft.com/office/drawing/2014/main" id="{96A9CFB9-C3B1-432A-A71A-4C67098715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8DC60F-6776-4FBC-BAFC-CAB245AF2340}"/>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348771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26528-F711-4228-B7B0-69A0FBC9DAF1}"/>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3" name="Footer Placeholder 2">
            <a:extLst>
              <a:ext uri="{FF2B5EF4-FFF2-40B4-BE49-F238E27FC236}">
                <a16:creationId xmlns:a16="http://schemas.microsoft.com/office/drawing/2014/main" id="{CE1B8DEE-637A-4A4F-BA81-3FBB540177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D31562-229B-4B04-9F4C-8FB2E012FBBE}"/>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130019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63B9-68AF-444C-9659-D39A270A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7B58A2-BFB1-40C6-9609-65C27583D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4880BF-B1B5-4503-927C-5E35A5922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8EF882-A97D-4458-87CF-DAF93C4361BF}"/>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6" name="Footer Placeholder 5">
            <a:extLst>
              <a:ext uri="{FF2B5EF4-FFF2-40B4-BE49-F238E27FC236}">
                <a16:creationId xmlns:a16="http://schemas.microsoft.com/office/drawing/2014/main" id="{2592DB86-4B1B-448C-9987-E54B28F200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B8541A-A1DA-461F-A8EF-68879A14FDB0}"/>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420146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BBBB-5CCD-487F-B910-4EA70DA61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8C2470-E083-400A-9FF1-C3CA3A7AA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BEF4B3-D8CE-43D9-9D23-4721801AB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4A0C3A-19EC-4790-A441-431E891B55ED}"/>
              </a:ext>
            </a:extLst>
          </p:cNvPr>
          <p:cNvSpPr>
            <a:spLocks noGrp="1"/>
          </p:cNvSpPr>
          <p:nvPr>
            <p:ph type="dt" sz="half" idx="10"/>
          </p:nvPr>
        </p:nvSpPr>
        <p:spPr/>
        <p:txBody>
          <a:bodyPr/>
          <a:lstStyle/>
          <a:p>
            <a:fld id="{5F2146E3-BE1F-431D-8E00-752F7BC66B73}" type="datetimeFigureOut">
              <a:rPr lang="en-GB" smtClean="0"/>
              <a:t>05/11/2023</a:t>
            </a:fld>
            <a:endParaRPr lang="en-GB"/>
          </a:p>
        </p:txBody>
      </p:sp>
      <p:sp>
        <p:nvSpPr>
          <p:cNvPr id="6" name="Footer Placeholder 5">
            <a:extLst>
              <a:ext uri="{FF2B5EF4-FFF2-40B4-BE49-F238E27FC236}">
                <a16:creationId xmlns:a16="http://schemas.microsoft.com/office/drawing/2014/main" id="{F1FE91A8-AA83-451A-AF85-5BE68C883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564BB0-59FF-4317-80DF-6ECABB13CBF9}"/>
              </a:ext>
            </a:extLst>
          </p:cNvPr>
          <p:cNvSpPr>
            <a:spLocks noGrp="1"/>
          </p:cNvSpPr>
          <p:nvPr>
            <p:ph type="sldNum" sz="quarter" idx="12"/>
          </p:nvPr>
        </p:nvSpPr>
        <p:spPr/>
        <p:txBody>
          <a:bodyPr/>
          <a:lstStyle/>
          <a:p>
            <a:fld id="{0936AFFC-F9AC-4557-A18F-55A459354F10}" type="slidenum">
              <a:rPr lang="en-GB" smtClean="0"/>
              <a:t>‹#›</a:t>
            </a:fld>
            <a:endParaRPr lang="en-GB"/>
          </a:p>
        </p:txBody>
      </p:sp>
    </p:spTree>
    <p:extLst>
      <p:ext uri="{BB962C8B-B14F-4D97-AF65-F5344CB8AC3E}">
        <p14:creationId xmlns:p14="http://schemas.microsoft.com/office/powerpoint/2010/main" val="92808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DC6BE-378B-491F-AEE5-5FF5CAB24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4F9EA7-B0A8-484F-828F-53B71E445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B2713-8FCC-4C08-9E9A-33A52F15A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146E3-BE1F-431D-8E00-752F7BC66B73}" type="datetimeFigureOut">
              <a:rPr lang="en-GB" smtClean="0"/>
              <a:t>05/11/2023</a:t>
            </a:fld>
            <a:endParaRPr lang="en-GB"/>
          </a:p>
        </p:txBody>
      </p:sp>
      <p:sp>
        <p:nvSpPr>
          <p:cNvPr id="5" name="Footer Placeholder 4">
            <a:extLst>
              <a:ext uri="{FF2B5EF4-FFF2-40B4-BE49-F238E27FC236}">
                <a16:creationId xmlns:a16="http://schemas.microsoft.com/office/drawing/2014/main" id="{EB0CF8B7-B75E-466D-9180-343D2003F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973E43-2492-435E-9A97-8991C71F4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6AFFC-F9AC-4557-A18F-55A459354F10}" type="slidenum">
              <a:rPr lang="en-GB" smtClean="0"/>
              <a:t>‹#›</a:t>
            </a:fld>
            <a:endParaRPr lang="en-GB"/>
          </a:p>
        </p:txBody>
      </p:sp>
    </p:spTree>
    <p:extLst>
      <p:ext uri="{BB962C8B-B14F-4D97-AF65-F5344CB8AC3E}">
        <p14:creationId xmlns:p14="http://schemas.microsoft.com/office/powerpoint/2010/main" val="425822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earning.nspcc.org.uk/research-resources/leaflets/positive-parenting" TargetMode="External"/><Relationship Id="rId2" Type="http://schemas.openxmlformats.org/officeDocument/2006/relationships/hyperlink" Target="https://childmind.org/article/managing-problem-behavior-at-home/" TargetMode="External"/><Relationship Id="rId1" Type="http://schemas.openxmlformats.org/officeDocument/2006/relationships/slideLayout" Target="../slideLayouts/slideLayout2.xml"/><Relationship Id="rId6" Type="http://schemas.openxmlformats.org/officeDocument/2006/relationships/hyperlink" Target="https://www.parentcenterhub.org/behavior-athome/" TargetMode="External"/><Relationship Id="rId5" Type="http://schemas.openxmlformats.org/officeDocument/2006/relationships/hyperlink" Target="https://www.youngminds.org.uk/parent/parents-a-z-mental-health-guide/challenging-behaviour/" TargetMode="External"/><Relationship Id="rId4" Type="http://schemas.openxmlformats.org/officeDocument/2006/relationships/hyperlink" Target="https://www.challengingbehaviour.org.u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sights.gostudent.org/en/bedtime-tips" TargetMode="External"/><Relationship Id="rId7" Type="http://schemas.openxmlformats.org/officeDocument/2006/relationships/image" Target="../media/image5.jpeg"/><Relationship Id="rId2" Type="http://schemas.openxmlformats.org/officeDocument/2006/relationships/hyperlink" Target="https://insights.gostudent.org/en/child-refusing-to-go-to-school" TargetMode="External"/><Relationship Id="rId1" Type="http://schemas.openxmlformats.org/officeDocument/2006/relationships/slideLayout" Target="../slideLayouts/slideLayout3.xml"/><Relationship Id="rId6" Type="http://schemas.openxmlformats.org/officeDocument/2006/relationships/hyperlink" Target="https://insights.gostudent.org/en/techniques-for-tackling-tantrums" TargetMode="External"/><Relationship Id="rId5" Type="http://schemas.openxmlformats.org/officeDocument/2006/relationships/hyperlink" Target="https://insights.gostudent.org/en/impulsiveness-in-children" TargetMode="External"/><Relationship Id="rId4" Type="http://schemas.openxmlformats.org/officeDocument/2006/relationships/hyperlink" Target="https://insights.gostudent.org/en/best-foods-energ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2438-0CC8-4957-BE9D-59EAD63EBD8A}"/>
              </a:ext>
            </a:extLst>
          </p:cNvPr>
          <p:cNvSpPr>
            <a:spLocks noGrp="1"/>
          </p:cNvSpPr>
          <p:nvPr>
            <p:ph type="title"/>
          </p:nvPr>
        </p:nvSpPr>
        <p:spPr>
          <a:xfrm>
            <a:off x="1422568" y="-20639"/>
            <a:ext cx="10515600" cy="1325563"/>
          </a:xfrm>
        </p:spPr>
        <p:txBody>
          <a:bodyPr/>
          <a:lstStyle/>
          <a:p>
            <a:r>
              <a:rPr lang="en-GB" b="1" dirty="0"/>
              <a:t>Our core purpose and values at BCPS. </a:t>
            </a:r>
          </a:p>
        </p:txBody>
      </p:sp>
      <p:pic>
        <p:nvPicPr>
          <p:cNvPr id="5" name="Content Placeholder 4">
            <a:extLst>
              <a:ext uri="{FF2B5EF4-FFF2-40B4-BE49-F238E27FC236}">
                <a16:creationId xmlns:a16="http://schemas.microsoft.com/office/drawing/2014/main" id="{56A4E1A9-53C6-E7B2-3763-FA404F7B73D0}"/>
              </a:ext>
            </a:extLst>
          </p:cNvPr>
          <p:cNvPicPr>
            <a:picLocks noGrp="1" noChangeAspect="1"/>
          </p:cNvPicPr>
          <p:nvPr>
            <p:ph idx="1"/>
          </p:nvPr>
        </p:nvPicPr>
        <p:blipFill>
          <a:blip r:embed="rId2"/>
          <a:stretch>
            <a:fillRect/>
          </a:stretch>
        </p:blipFill>
        <p:spPr>
          <a:xfrm>
            <a:off x="1816268" y="1304924"/>
            <a:ext cx="8737432" cy="4844323"/>
          </a:xfrm>
        </p:spPr>
      </p:pic>
    </p:spTree>
    <p:extLst>
      <p:ext uri="{BB962C8B-B14F-4D97-AF65-F5344CB8AC3E}">
        <p14:creationId xmlns:p14="http://schemas.microsoft.com/office/powerpoint/2010/main" val="89889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A6B73-9893-7E91-BB52-4472E81FA5AD}"/>
              </a:ext>
            </a:extLst>
          </p:cNvPr>
          <p:cNvPicPr>
            <a:picLocks noChangeAspect="1"/>
          </p:cNvPicPr>
          <p:nvPr/>
        </p:nvPicPr>
        <p:blipFill>
          <a:blip r:embed="rId2"/>
          <a:stretch>
            <a:fillRect/>
          </a:stretch>
        </p:blipFill>
        <p:spPr>
          <a:xfrm>
            <a:off x="286747" y="340612"/>
            <a:ext cx="12038031" cy="5694428"/>
          </a:xfrm>
          <a:prstGeom prst="rect">
            <a:avLst/>
          </a:prstGeom>
        </p:spPr>
      </p:pic>
    </p:spTree>
    <p:extLst>
      <p:ext uri="{BB962C8B-B14F-4D97-AF65-F5344CB8AC3E}">
        <p14:creationId xmlns:p14="http://schemas.microsoft.com/office/powerpoint/2010/main" val="106745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D8213-B4E3-7346-671B-1A815C3D79F3}"/>
              </a:ext>
            </a:extLst>
          </p:cNvPr>
          <p:cNvPicPr>
            <a:picLocks noChangeAspect="1"/>
          </p:cNvPicPr>
          <p:nvPr/>
        </p:nvPicPr>
        <p:blipFill>
          <a:blip r:embed="rId2"/>
          <a:stretch>
            <a:fillRect/>
          </a:stretch>
        </p:blipFill>
        <p:spPr>
          <a:xfrm>
            <a:off x="8652" y="858130"/>
            <a:ext cx="12291279" cy="5190978"/>
          </a:xfrm>
          <a:prstGeom prst="rect">
            <a:avLst/>
          </a:prstGeom>
        </p:spPr>
      </p:pic>
    </p:spTree>
    <p:extLst>
      <p:ext uri="{BB962C8B-B14F-4D97-AF65-F5344CB8AC3E}">
        <p14:creationId xmlns:p14="http://schemas.microsoft.com/office/powerpoint/2010/main" val="197177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1E76D-3044-0C21-E2EC-716E22E49A9D}"/>
              </a:ext>
            </a:extLst>
          </p:cNvPr>
          <p:cNvSpPr>
            <a:spLocks noGrp="1"/>
          </p:cNvSpPr>
          <p:nvPr>
            <p:ph type="title"/>
          </p:nvPr>
        </p:nvSpPr>
        <p:spPr/>
        <p:txBody>
          <a:bodyPr/>
          <a:lstStyle/>
          <a:p>
            <a:r>
              <a:rPr lang="en-GB" dirty="0"/>
              <a:t>Sensory</a:t>
            </a:r>
          </a:p>
        </p:txBody>
      </p:sp>
      <p:sp>
        <p:nvSpPr>
          <p:cNvPr id="3" name="Content Placeholder 2">
            <a:extLst>
              <a:ext uri="{FF2B5EF4-FFF2-40B4-BE49-F238E27FC236}">
                <a16:creationId xmlns:a16="http://schemas.microsoft.com/office/drawing/2014/main" id="{C72E00DF-E77F-0FF8-9944-38EBF242F8D2}"/>
              </a:ext>
            </a:extLst>
          </p:cNvPr>
          <p:cNvSpPr>
            <a:spLocks noGrp="1"/>
          </p:cNvSpPr>
          <p:nvPr>
            <p:ph idx="1"/>
          </p:nvPr>
        </p:nvSpPr>
        <p:spPr/>
        <p:txBody>
          <a:bodyPr>
            <a:normAutofit fontScale="85000" lnSpcReduction="20000"/>
          </a:bodyPr>
          <a:lstStyle/>
          <a:p>
            <a:r>
              <a:rPr lang="en-GB" dirty="0"/>
              <a:t>Does my child struggle to regulate when it comes to certain sensory stimulations? </a:t>
            </a:r>
          </a:p>
          <a:p>
            <a:pPr marL="0" indent="0">
              <a:buNone/>
            </a:pPr>
            <a:r>
              <a:rPr lang="en-GB" dirty="0"/>
              <a:t>Loud noise? </a:t>
            </a:r>
          </a:p>
          <a:p>
            <a:pPr marL="0" indent="0">
              <a:buNone/>
            </a:pPr>
            <a:r>
              <a:rPr lang="en-GB" dirty="0"/>
              <a:t>Lots of light?</a:t>
            </a:r>
          </a:p>
          <a:p>
            <a:pPr marL="0" indent="0">
              <a:buNone/>
            </a:pPr>
            <a:r>
              <a:rPr lang="en-GB" dirty="0"/>
              <a:t>Lots of demands?</a:t>
            </a:r>
          </a:p>
          <a:p>
            <a:pPr marL="0" indent="0">
              <a:buNone/>
            </a:pPr>
            <a:r>
              <a:rPr lang="en-GB" dirty="0"/>
              <a:t>Busy places? </a:t>
            </a:r>
          </a:p>
          <a:p>
            <a:pPr marL="0" indent="0">
              <a:buNone/>
            </a:pPr>
            <a:r>
              <a:rPr lang="en-GB" dirty="0"/>
              <a:t>Textures? </a:t>
            </a:r>
          </a:p>
          <a:p>
            <a:pPr marL="0" indent="0">
              <a:buNone/>
            </a:pPr>
            <a:r>
              <a:rPr lang="en-GB" dirty="0"/>
              <a:t>Certain sounds? </a:t>
            </a:r>
          </a:p>
          <a:p>
            <a:pPr marL="0" indent="0">
              <a:buNone/>
            </a:pPr>
            <a:r>
              <a:rPr lang="en-GB" dirty="0"/>
              <a:t>Certain clothes?</a:t>
            </a:r>
          </a:p>
          <a:p>
            <a:pPr marL="0" indent="0">
              <a:buNone/>
            </a:pPr>
            <a:endParaRPr lang="en-GB" dirty="0"/>
          </a:p>
          <a:p>
            <a:pPr marL="0" indent="0">
              <a:buNone/>
            </a:pPr>
            <a:r>
              <a:rPr lang="en-GB" dirty="0"/>
              <a:t>Are they overwhelmed when it comes to any these things</a:t>
            </a:r>
          </a:p>
          <a:p>
            <a:pPr marL="0" indent="0">
              <a:buNone/>
            </a:pPr>
            <a:r>
              <a:rPr lang="en-GB" dirty="0"/>
              <a:t>Does your child cover their ears? Cover their eyes? </a:t>
            </a:r>
          </a:p>
        </p:txBody>
      </p:sp>
      <p:pic>
        <p:nvPicPr>
          <p:cNvPr id="9218" name="Picture 2" descr="Image result for sensory problems">
            <a:extLst>
              <a:ext uri="{FF2B5EF4-FFF2-40B4-BE49-F238E27FC236}">
                <a16:creationId xmlns:a16="http://schemas.microsoft.com/office/drawing/2014/main" id="{7E321248-1B63-C960-0612-80AA6EC6E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863" y="4157663"/>
            <a:ext cx="2142702"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6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D358-9C37-BEDB-DAE9-45318D2BA7E4}"/>
              </a:ext>
            </a:extLst>
          </p:cNvPr>
          <p:cNvSpPr>
            <a:spLocks noGrp="1"/>
          </p:cNvSpPr>
          <p:nvPr>
            <p:ph type="title"/>
          </p:nvPr>
        </p:nvSpPr>
        <p:spPr/>
        <p:txBody>
          <a:bodyPr/>
          <a:lstStyle/>
          <a:p>
            <a:r>
              <a:rPr lang="en-GB" dirty="0"/>
              <a:t>Over stimulated – one or more of 5 senses is overloaded</a:t>
            </a:r>
          </a:p>
        </p:txBody>
      </p:sp>
      <p:sp>
        <p:nvSpPr>
          <p:cNvPr id="3" name="Content Placeholder 2">
            <a:extLst>
              <a:ext uri="{FF2B5EF4-FFF2-40B4-BE49-F238E27FC236}">
                <a16:creationId xmlns:a16="http://schemas.microsoft.com/office/drawing/2014/main" id="{3DFC4489-266A-7D21-FC49-3A8984B32710}"/>
              </a:ext>
            </a:extLst>
          </p:cNvPr>
          <p:cNvSpPr>
            <a:spLocks noGrp="1"/>
          </p:cNvSpPr>
          <p:nvPr>
            <p:ph idx="1"/>
          </p:nvPr>
        </p:nvSpPr>
        <p:spPr/>
        <p:txBody>
          <a:bodyPr>
            <a:normAutofit lnSpcReduction="10000"/>
          </a:bodyPr>
          <a:lstStyle/>
          <a:p>
            <a:pPr algn="l"/>
            <a:r>
              <a:rPr lang="en-GB" b="1" i="0" dirty="0">
                <a:solidFill>
                  <a:srgbClr val="111111"/>
                </a:solidFill>
                <a:effectLst/>
                <a:latin typeface="Roboto" panose="02000000000000000000" pitchFamily="2" charset="0"/>
              </a:rPr>
              <a:t>If your child is overstimulated, you may experience the following behaviours:</a:t>
            </a:r>
            <a:endParaRPr lang="en-GB" b="0" i="0" dirty="0">
              <a:solidFill>
                <a:srgbClr val="111111"/>
              </a:solidFill>
              <a:effectLst/>
              <a:latin typeface="Roboto" panose="02000000000000000000" pitchFamily="2" charset="0"/>
            </a:endParaRPr>
          </a:p>
          <a:p>
            <a:pPr algn="l">
              <a:buFont typeface="Arial" panose="020B0604020202020204" pitchFamily="34" charset="0"/>
              <a:buChar char="•"/>
            </a:pPr>
            <a:r>
              <a:rPr lang="en-GB" b="0" i="0" dirty="0">
                <a:solidFill>
                  <a:srgbClr val="111111"/>
                </a:solidFill>
                <a:effectLst/>
                <a:latin typeface="Roboto" panose="02000000000000000000" pitchFamily="2" charset="0"/>
              </a:rPr>
              <a:t>Looking very cranky or tired</a:t>
            </a:r>
          </a:p>
          <a:p>
            <a:pPr algn="l">
              <a:buFont typeface="Arial" panose="020B0604020202020204" pitchFamily="34" charset="0"/>
              <a:buChar char="•"/>
            </a:pPr>
            <a:r>
              <a:rPr lang="en-GB" dirty="0">
                <a:solidFill>
                  <a:srgbClr val="111111"/>
                </a:solidFill>
                <a:latin typeface="Roboto" panose="02000000000000000000" pitchFamily="2" charset="0"/>
              </a:rPr>
              <a:t>Irritable</a:t>
            </a:r>
          </a:p>
          <a:p>
            <a:pPr algn="l">
              <a:buFont typeface="Arial" panose="020B0604020202020204" pitchFamily="34" charset="0"/>
              <a:buChar char="•"/>
            </a:pPr>
            <a:r>
              <a:rPr lang="en-GB" dirty="0">
                <a:solidFill>
                  <a:srgbClr val="111111"/>
                </a:solidFill>
                <a:latin typeface="Roboto" panose="02000000000000000000" pitchFamily="2" charset="0"/>
              </a:rPr>
              <a:t>Restlessness</a:t>
            </a:r>
          </a:p>
          <a:p>
            <a:pPr algn="l">
              <a:buFont typeface="Arial" panose="020B0604020202020204" pitchFamily="34" charset="0"/>
              <a:buChar char="•"/>
            </a:pPr>
            <a:r>
              <a:rPr lang="en-GB" dirty="0">
                <a:solidFill>
                  <a:srgbClr val="111111"/>
                </a:solidFill>
                <a:latin typeface="Roboto" panose="02000000000000000000" pitchFamily="2" charset="0"/>
              </a:rPr>
              <a:t>Discomfort</a:t>
            </a:r>
          </a:p>
          <a:p>
            <a:pPr algn="l">
              <a:buFont typeface="Arial" panose="020B0604020202020204" pitchFamily="34" charset="0"/>
              <a:buChar char="•"/>
            </a:pPr>
            <a:r>
              <a:rPr lang="en-GB" dirty="0">
                <a:solidFill>
                  <a:srgbClr val="111111"/>
                </a:solidFill>
                <a:latin typeface="Roboto" panose="02000000000000000000" pitchFamily="2" charset="0"/>
              </a:rPr>
              <a:t>Anxiety </a:t>
            </a:r>
            <a:endParaRPr lang="en-GB" b="0" i="0" dirty="0">
              <a:solidFill>
                <a:srgbClr val="111111"/>
              </a:solidFill>
              <a:effectLst/>
              <a:latin typeface="Roboto" panose="02000000000000000000" pitchFamily="2" charset="0"/>
            </a:endParaRPr>
          </a:p>
          <a:p>
            <a:pPr algn="l">
              <a:buFont typeface="Arial" panose="020B0604020202020204" pitchFamily="34" charset="0"/>
              <a:buChar char="•"/>
            </a:pPr>
            <a:r>
              <a:rPr lang="en-GB" b="0" i="0" dirty="0">
                <a:solidFill>
                  <a:srgbClr val="111111"/>
                </a:solidFill>
                <a:effectLst/>
                <a:latin typeface="Roboto" panose="02000000000000000000" pitchFamily="2" charset="0"/>
              </a:rPr>
              <a:t>Cry more than usual</a:t>
            </a:r>
          </a:p>
          <a:p>
            <a:pPr algn="l">
              <a:buFont typeface="Arial" panose="020B0604020202020204" pitchFamily="34" charset="0"/>
              <a:buChar char="•"/>
            </a:pPr>
            <a:r>
              <a:rPr lang="en-GB" b="0" i="0" dirty="0">
                <a:solidFill>
                  <a:srgbClr val="111111"/>
                </a:solidFill>
                <a:effectLst/>
                <a:latin typeface="Roboto" panose="02000000000000000000" pitchFamily="2" charset="0"/>
              </a:rPr>
              <a:t>Not making eye contact with you</a:t>
            </a:r>
          </a:p>
          <a:p>
            <a:pPr marL="0" indent="0" algn="l">
              <a:buNone/>
            </a:pPr>
            <a:endParaRPr lang="en-GB" b="0" i="0" dirty="0">
              <a:solidFill>
                <a:srgbClr val="111111"/>
              </a:solidFill>
              <a:effectLst/>
              <a:latin typeface="Roboto" panose="02000000000000000000" pitchFamily="2" charset="0"/>
            </a:endParaRPr>
          </a:p>
          <a:p>
            <a:pPr algn="l">
              <a:buFont typeface="Arial" panose="020B0604020202020204" pitchFamily="34" charset="0"/>
              <a:buChar char="•"/>
            </a:pPr>
            <a:endParaRPr lang="en-GB" b="0" i="0" dirty="0">
              <a:solidFill>
                <a:srgbClr val="111111"/>
              </a:solidFill>
              <a:effectLst/>
              <a:latin typeface="Roboto" panose="02000000000000000000" pitchFamily="2" charset="0"/>
            </a:endParaRPr>
          </a:p>
          <a:p>
            <a:endParaRPr lang="en-GB" dirty="0"/>
          </a:p>
        </p:txBody>
      </p:sp>
      <p:pic>
        <p:nvPicPr>
          <p:cNvPr id="10244" name="Picture 4" descr="Image result for over stimulated child">
            <a:extLst>
              <a:ext uri="{FF2B5EF4-FFF2-40B4-BE49-F238E27FC236}">
                <a16:creationId xmlns:a16="http://schemas.microsoft.com/office/drawing/2014/main" id="{C50B0E64-EC59-BF25-523F-CC03B058C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967" y="3943464"/>
            <a:ext cx="2960150" cy="254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4558-9357-B288-BEDF-5A128BE6DFDD}"/>
              </a:ext>
            </a:extLst>
          </p:cNvPr>
          <p:cNvSpPr>
            <a:spLocks noGrp="1"/>
          </p:cNvSpPr>
          <p:nvPr>
            <p:ph type="title"/>
          </p:nvPr>
        </p:nvSpPr>
        <p:spPr/>
        <p:txBody>
          <a:bodyPr/>
          <a:lstStyle/>
          <a:p>
            <a:r>
              <a:rPr lang="en-GB" dirty="0"/>
              <a:t>Why do these behaviours keep happening? </a:t>
            </a:r>
          </a:p>
        </p:txBody>
      </p:sp>
      <p:sp>
        <p:nvSpPr>
          <p:cNvPr id="3" name="Content Placeholder 2">
            <a:extLst>
              <a:ext uri="{FF2B5EF4-FFF2-40B4-BE49-F238E27FC236}">
                <a16:creationId xmlns:a16="http://schemas.microsoft.com/office/drawing/2014/main" id="{77A39048-2BF0-355D-66CA-B46774D442F2}"/>
              </a:ext>
            </a:extLst>
          </p:cNvPr>
          <p:cNvSpPr>
            <a:spLocks noGrp="1"/>
          </p:cNvSpPr>
          <p:nvPr>
            <p:ph idx="1"/>
          </p:nvPr>
        </p:nvSpPr>
        <p:spPr/>
        <p:txBody>
          <a:bodyPr/>
          <a:lstStyle/>
          <a:p>
            <a:r>
              <a:rPr lang="en-GB" dirty="0"/>
              <a:t>We can sometimes reinforce these challenging behaviours (unknowingly!)</a:t>
            </a:r>
          </a:p>
          <a:p>
            <a:pPr marL="0" indent="0">
              <a:buNone/>
            </a:pPr>
            <a:endParaRPr lang="en-GB" dirty="0"/>
          </a:p>
          <a:p>
            <a:pPr lvl="0" algn="l" rtl="0">
              <a:spcBef>
                <a:spcPts val="0"/>
              </a:spcBef>
              <a:spcAft>
                <a:spcPts val="0"/>
              </a:spcAft>
              <a:buClr>
                <a:srgbClr val="887E6E"/>
              </a:buClr>
              <a:buSzPts val="3200"/>
              <a:buFont typeface="Wingdings" panose="05000000000000000000" pitchFamily="2" charset="2"/>
              <a:buChar char="Ø"/>
            </a:pPr>
            <a:r>
              <a:rPr lang="en-GB" sz="2400" dirty="0"/>
              <a:t>Providing physical or verbal attention following an undesired behaviour </a:t>
            </a:r>
          </a:p>
          <a:p>
            <a:pPr lvl="0" algn="l" rtl="0">
              <a:spcBef>
                <a:spcPts val="640"/>
              </a:spcBef>
              <a:spcAft>
                <a:spcPts val="0"/>
              </a:spcAft>
              <a:buClr>
                <a:srgbClr val="887E6E"/>
              </a:buClr>
              <a:buSzPts val="3200"/>
              <a:buFont typeface="Wingdings" panose="05000000000000000000" pitchFamily="2" charset="2"/>
              <a:buChar char="Ø"/>
            </a:pPr>
            <a:r>
              <a:rPr lang="en-GB" sz="2400" dirty="0"/>
              <a:t>Saying “No” but then eventually giving in </a:t>
            </a:r>
          </a:p>
          <a:p>
            <a:pPr lvl="0" algn="l" rtl="0">
              <a:spcBef>
                <a:spcPts val="640"/>
              </a:spcBef>
              <a:spcAft>
                <a:spcPts val="0"/>
              </a:spcAft>
              <a:buClr>
                <a:srgbClr val="887E6E"/>
              </a:buClr>
              <a:buSzPts val="3200"/>
              <a:buFont typeface="Wingdings" panose="05000000000000000000" pitchFamily="2" charset="2"/>
              <a:buChar char="Ø"/>
            </a:pPr>
            <a:r>
              <a:rPr lang="en-GB" sz="2400" dirty="0"/>
              <a:t>Continuing to engage in debates </a:t>
            </a:r>
          </a:p>
          <a:p>
            <a:pPr lvl="0" algn="l" rtl="0">
              <a:spcBef>
                <a:spcPts val="640"/>
              </a:spcBef>
              <a:spcAft>
                <a:spcPts val="0"/>
              </a:spcAft>
              <a:buClr>
                <a:srgbClr val="887E6E"/>
              </a:buClr>
              <a:buSzPts val="3200"/>
              <a:buFont typeface="Wingdings" panose="05000000000000000000" pitchFamily="2" charset="2"/>
              <a:buChar char="Ø"/>
            </a:pPr>
            <a:r>
              <a:rPr lang="en-GB" sz="2400" dirty="0"/>
              <a:t>Changing plans after a problematic behaviour occurs </a:t>
            </a:r>
          </a:p>
          <a:p>
            <a:pPr lvl="0" algn="l" rtl="0">
              <a:spcBef>
                <a:spcPts val="640"/>
              </a:spcBef>
              <a:spcAft>
                <a:spcPts val="0"/>
              </a:spcAft>
              <a:buClr>
                <a:srgbClr val="887E6E"/>
              </a:buClr>
              <a:buSzPts val="3200"/>
              <a:buFont typeface="Wingdings" panose="05000000000000000000" pitchFamily="2" charset="2"/>
              <a:buChar char="Ø"/>
            </a:pPr>
            <a:r>
              <a:rPr lang="en-GB" sz="2400" dirty="0"/>
              <a:t>Using bribery (promising something good if a problem behaviour stops)</a:t>
            </a:r>
          </a:p>
          <a:p>
            <a:pPr lvl="0" algn="l" rtl="0">
              <a:spcBef>
                <a:spcPts val="640"/>
              </a:spcBef>
              <a:spcAft>
                <a:spcPts val="0"/>
              </a:spcAft>
              <a:buClr>
                <a:srgbClr val="887E6E"/>
              </a:buClr>
              <a:buSzPts val="3200"/>
              <a:buFont typeface="Wingdings" panose="05000000000000000000" pitchFamily="2" charset="2"/>
              <a:buChar char="Ø"/>
            </a:pPr>
            <a:endParaRPr lang="en-GB" sz="2400" dirty="0"/>
          </a:p>
          <a:p>
            <a:pPr lvl="0" algn="l" rtl="0">
              <a:spcBef>
                <a:spcPts val="640"/>
              </a:spcBef>
              <a:spcAft>
                <a:spcPts val="0"/>
              </a:spcAft>
              <a:buClr>
                <a:srgbClr val="887E6E"/>
              </a:buClr>
              <a:buSzPts val="3200"/>
              <a:buFont typeface="Wingdings" panose="05000000000000000000" pitchFamily="2" charset="2"/>
              <a:buChar char="Ø"/>
            </a:pPr>
            <a:endParaRPr lang="en-GB" sz="2400"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112034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CF33-3E2E-FA1E-151E-2873BAA02864}"/>
              </a:ext>
            </a:extLst>
          </p:cNvPr>
          <p:cNvSpPr>
            <a:spLocks noGrp="1"/>
          </p:cNvSpPr>
          <p:nvPr>
            <p:ph type="title"/>
          </p:nvPr>
        </p:nvSpPr>
        <p:spPr/>
        <p:txBody>
          <a:bodyPr/>
          <a:lstStyle/>
          <a:p>
            <a:r>
              <a:rPr lang="en-GB" dirty="0"/>
              <a:t>What is your child's behaviour telling you? What are they communicating? </a:t>
            </a:r>
          </a:p>
        </p:txBody>
      </p:sp>
      <p:sp>
        <p:nvSpPr>
          <p:cNvPr id="3" name="Content Placeholder 2">
            <a:extLst>
              <a:ext uri="{FF2B5EF4-FFF2-40B4-BE49-F238E27FC236}">
                <a16:creationId xmlns:a16="http://schemas.microsoft.com/office/drawing/2014/main" id="{83A5D8F6-84C4-FCE8-1A65-66B018397BEB}"/>
              </a:ext>
            </a:extLst>
          </p:cNvPr>
          <p:cNvSpPr>
            <a:spLocks noGrp="1"/>
          </p:cNvSpPr>
          <p:nvPr>
            <p:ph idx="1"/>
          </p:nvPr>
        </p:nvSpPr>
        <p:spPr>
          <a:xfrm>
            <a:off x="838200" y="1825625"/>
            <a:ext cx="7327900" cy="4351338"/>
          </a:xfrm>
        </p:spPr>
        <p:txBody>
          <a:bodyPr/>
          <a:lstStyle/>
          <a:p>
            <a:r>
              <a:rPr lang="en-GB" dirty="0"/>
              <a:t>All behaviour is communication</a:t>
            </a:r>
          </a:p>
          <a:p>
            <a:r>
              <a:rPr lang="en-GB" dirty="0"/>
              <a:t>What is their unmet need? Remember the iceberg!!!</a:t>
            </a:r>
          </a:p>
          <a:p>
            <a:r>
              <a:rPr lang="en-GB" dirty="0"/>
              <a:t>Children need to feel listened to</a:t>
            </a:r>
          </a:p>
          <a:p>
            <a:r>
              <a:rPr lang="en-GB" dirty="0"/>
              <a:t>Validate their emotions/feelings</a:t>
            </a:r>
          </a:p>
          <a:p>
            <a:r>
              <a:rPr lang="en-GB" dirty="0"/>
              <a:t>Listening empowers them</a:t>
            </a:r>
          </a:p>
        </p:txBody>
      </p:sp>
      <p:pic>
        <p:nvPicPr>
          <p:cNvPr id="4" name="Picture 2" descr="How to Discipline a Child With Autism - Evidence Based PBIS">
            <a:extLst>
              <a:ext uri="{FF2B5EF4-FFF2-40B4-BE49-F238E27FC236}">
                <a16:creationId xmlns:a16="http://schemas.microsoft.com/office/drawing/2014/main" id="{C5B5FBC0-4F09-0064-A8B1-42E0D8928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42" y="3086100"/>
            <a:ext cx="5519329"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6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1BB2D-4DBC-9023-B209-F51BD115FCF9}"/>
              </a:ext>
            </a:extLst>
          </p:cNvPr>
          <p:cNvPicPr>
            <a:picLocks noChangeAspect="1"/>
          </p:cNvPicPr>
          <p:nvPr/>
        </p:nvPicPr>
        <p:blipFill>
          <a:blip r:embed="rId2"/>
          <a:stretch>
            <a:fillRect/>
          </a:stretch>
        </p:blipFill>
        <p:spPr>
          <a:xfrm>
            <a:off x="55453" y="673101"/>
            <a:ext cx="12245973" cy="5587022"/>
          </a:xfrm>
          <a:prstGeom prst="rect">
            <a:avLst/>
          </a:prstGeom>
        </p:spPr>
      </p:pic>
    </p:spTree>
    <p:extLst>
      <p:ext uri="{BB962C8B-B14F-4D97-AF65-F5344CB8AC3E}">
        <p14:creationId xmlns:p14="http://schemas.microsoft.com/office/powerpoint/2010/main" val="392630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4E30-37BE-5025-7EFD-BE5D43E4E27D}"/>
              </a:ext>
            </a:extLst>
          </p:cNvPr>
          <p:cNvSpPr>
            <a:spLocks noGrp="1"/>
          </p:cNvSpPr>
          <p:nvPr>
            <p:ph type="title"/>
          </p:nvPr>
        </p:nvSpPr>
        <p:spPr>
          <a:xfrm>
            <a:off x="838200" y="365125"/>
            <a:ext cx="7982243" cy="1325563"/>
          </a:xfrm>
        </p:spPr>
        <p:txBody>
          <a:bodyPr/>
          <a:lstStyle/>
          <a:p>
            <a:r>
              <a:rPr lang="en-GB" dirty="0"/>
              <a:t>Strategies….</a:t>
            </a:r>
          </a:p>
        </p:txBody>
      </p:sp>
      <p:sp>
        <p:nvSpPr>
          <p:cNvPr id="3" name="Content Placeholder 2">
            <a:extLst>
              <a:ext uri="{FF2B5EF4-FFF2-40B4-BE49-F238E27FC236}">
                <a16:creationId xmlns:a16="http://schemas.microsoft.com/office/drawing/2014/main" id="{3F863C6D-28E5-2F89-E903-8D7E3F55B15B}"/>
              </a:ext>
            </a:extLst>
          </p:cNvPr>
          <p:cNvSpPr>
            <a:spLocks noGrp="1"/>
          </p:cNvSpPr>
          <p:nvPr>
            <p:ph idx="1"/>
          </p:nvPr>
        </p:nvSpPr>
        <p:spPr/>
        <p:txBody>
          <a:bodyPr/>
          <a:lstStyle/>
          <a:p>
            <a:r>
              <a:rPr lang="en-GB" dirty="0"/>
              <a:t>Build relationships</a:t>
            </a:r>
          </a:p>
          <a:p>
            <a:r>
              <a:rPr lang="en-GB" dirty="0"/>
              <a:t>Listening to your child- What are they communicating? </a:t>
            </a:r>
          </a:p>
          <a:p>
            <a:r>
              <a:rPr lang="en-GB" dirty="0"/>
              <a:t>Positive reinforcement</a:t>
            </a:r>
          </a:p>
          <a:p>
            <a:r>
              <a:rPr lang="en-GB" dirty="0"/>
              <a:t>Rules/boundaries</a:t>
            </a:r>
          </a:p>
          <a:p>
            <a:r>
              <a:rPr lang="en-GB" dirty="0"/>
              <a:t>Routine</a:t>
            </a:r>
          </a:p>
          <a:p>
            <a:r>
              <a:rPr lang="en-GB" dirty="0"/>
              <a:t>Consistency- IS KEY!</a:t>
            </a:r>
          </a:p>
          <a:p>
            <a:endParaRPr lang="en-GB" dirty="0"/>
          </a:p>
          <a:p>
            <a:endParaRPr lang="en-GB" dirty="0"/>
          </a:p>
        </p:txBody>
      </p:sp>
      <p:pic>
        <p:nvPicPr>
          <p:cNvPr id="4098" name="Picture 2" descr="Image result for strategies">
            <a:extLst>
              <a:ext uri="{FF2B5EF4-FFF2-40B4-BE49-F238E27FC236}">
                <a16:creationId xmlns:a16="http://schemas.microsoft.com/office/drawing/2014/main" id="{99C7B648-3B3F-DA2D-5054-175815A99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439" y="4039235"/>
            <a:ext cx="4769263" cy="245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285D9F-B5CB-5258-B69A-9D287CA43DD5}"/>
              </a:ext>
            </a:extLst>
          </p:cNvPr>
          <p:cNvPicPr>
            <a:picLocks noChangeAspect="1"/>
          </p:cNvPicPr>
          <p:nvPr/>
        </p:nvPicPr>
        <p:blipFill>
          <a:blip r:embed="rId2"/>
          <a:stretch>
            <a:fillRect/>
          </a:stretch>
        </p:blipFill>
        <p:spPr>
          <a:xfrm>
            <a:off x="115330" y="1041009"/>
            <a:ext cx="12366510" cy="5331656"/>
          </a:xfrm>
          <a:prstGeom prst="rect">
            <a:avLst/>
          </a:prstGeom>
        </p:spPr>
      </p:pic>
    </p:spTree>
    <p:extLst>
      <p:ext uri="{BB962C8B-B14F-4D97-AF65-F5344CB8AC3E}">
        <p14:creationId xmlns:p14="http://schemas.microsoft.com/office/powerpoint/2010/main" val="263050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4A98-CB57-A957-8040-2566569F1ABE}"/>
              </a:ext>
            </a:extLst>
          </p:cNvPr>
          <p:cNvSpPr>
            <a:spLocks noGrp="1"/>
          </p:cNvSpPr>
          <p:nvPr>
            <p:ph type="title"/>
          </p:nvPr>
        </p:nvSpPr>
        <p:spPr/>
        <p:txBody>
          <a:bodyPr/>
          <a:lstStyle/>
          <a:p>
            <a:r>
              <a:rPr lang="en-GB" dirty="0"/>
              <a:t>Positive reinforcement</a:t>
            </a:r>
          </a:p>
        </p:txBody>
      </p:sp>
      <p:sp>
        <p:nvSpPr>
          <p:cNvPr id="3" name="Content Placeholder 2">
            <a:extLst>
              <a:ext uri="{FF2B5EF4-FFF2-40B4-BE49-F238E27FC236}">
                <a16:creationId xmlns:a16="http://schemas.microsoft.com/office/drawing/2014/main" id="{D98324A4-8068-24BF-A193-A06FEF6D6713}"/>
              </a:ext>
            </a:extLst>
          </p:cNvPr>
          <p:cNvSpPr>
            <a:spLocks noGrp="1"/>
          </p:cNvSpPr>
          <p:nvPr>
            <p:ph idx="1"/>
          </p:nvPr>
        </p:nvSpPr>
        <p:spPr>
          <a:xfrm>
            <a:off x="838200" y="1825625"/>
            <a:ext cx="6096000" cy="4351338"/>
          </a:xfrm>
        </p:spPr>
        <p:txBody>
          <a:bodyPr/>
          <a:lstStyle/>
          <a:p>
            <a:r>
              <a:rPr lang="en-GB" dirty="0"/>
              <a:t>Lots of positive praise</a:t>
            </a:r>
          </a:p>
          <a:p>
            <a:r>
              <a:rPr lang="en-GB" dirty="0"/>
              <a:t>‘Catch’ them being good and praise!</a:t>
            </a:r>
          </a:p>
          <a:p>
            <a:r>
              <a:rPr lang="en-GB" dirty="0"/>
              <a:t>Rewards and celebrations</a:t>
            </a:r>
          </a:p>
          <a:p>
            <a:r>
              <a:rPr lang="en-GB" dirty="0"/>
              <a:t>Immediate praise- and specific</a:t>
            </a:r>
          </a:p>
          <a:p>
            <a:r>
              <a:rPr lang="en-GB" dirty="0"/>
              <a:t>Tangible rewards</a:t>
            </a:r>
          </a:p>
          <a:p>
            <a:r>
              <a:rPr lang="en-GB" dirty="0"/>
              <a:t>Keep them motivated</a:t>
            </a:r>
          </a:p>
          <a:p>
            <a:endParaRPr lang="en-GB" dirty="0"/>
          </a:p>
          <a:p>
            <a:endParaRPr lang="en-GB" dirty="0"/>
          </a:p>
          <a:p>
            <a:endParaRPr lang="en-GB" dirty="0"/>
          </a:p>
        </p:txBody>
      </p:sp>
      <p:pic>
        <p:nvPicPr>
          <p:cNvPr id="2050" name="Picture 2" descr="Image result for positve praise">
            <a:extLst>
              <a:ext uri="{FF2B5EF4-FFF2-40B4-BE49-F238E27FC236}">
                <a16:creationId xmlns:a16="http://schemas.microsoft.com/office/drawing/2014/main" id="{875547E2-B135-FFBC-17DC-9F04AC2B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80360"/>
            <a:ext cx="5056847" cy="31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3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0F11-D1BD-B874-DEE0-FE2B9FFF2759}"/>
              </a:ext>
            </a:extLst>
          </p:cNvPr>
          <p:cNvSpPr>
            <a:spLocks noGrp="1"/>
          </p:cNvSpPr>
          <p:nvPr>
            <p:ph type="title"/>
          </p:nvPr>
        </p:nvSpPr>
        <p:spPr>
          <a:xfrm>
            <a:off x="185854" y="-176231"/>
            <a:ext cx="10515600" cy="1325563"/>
          </a:xfrm>
        </p:spPr>
        <p:txBody>
          <a:bodyPr/>
          <a:lstStyle/>
          <a:p>
            <a:r>
              <a:rPr lang="en-GB" u="sng" dirty="0"/>
              <a:t>Respect</a:t>
            </a:r>
          </a:p>
        </p:txBody>
      </p:sp>
      <p:sp>
        <p:nvSpPr>
          <p:cNvPr id="6" name="TextBox 5">
            <a:extLst>
              <a:ext uri="{FF2B5EF4-FFF2-40B4-BE49-F238E27FC236}">
                <a16:creationId xmlns:a16="http://schemas.microsoft.com/office/drawing/2014/main" id="{DB967790-5361-2B65-72D8-C74951715FEF}"/>
              </a:ext>
            </a:extLst>
          </p:cNvPr>
          <p:cNvSpPr txBox="1"/>
          <p:nvPr/>
        </p:nvSpPr>
        <p:spPr>
          <a:xfrm>
            <a:off x="204190" y="1149332"/>
            <a:ext cx="5168710" cy="5016758"/>
          </a:xfrm>
          <a:prstGeom prst="rect">
            <a:avLst/>
          </a:prstGeom>
          <a:noFill/>
        </p:spPr>
        <p:txBody>
          <a:bodyPr wrap="square" rtlCol="0">
            <a:spAutoFit/>
          </a:bodyPr>
          <a:lstStyle/>
          <a:p>
            <a:r>
              <a:rPr lang="en-GB" sz="1600" dirty="0"/>
              <a:t>To begin, our whole school focus will be to ‘be respectful to ourselves, others and the planet.’  </a:t>
            </a:r>
          </a:p>
          <a:p>
            <a:endParaRPr lang="en-GB" sz="1600" dirty="0"/>
          </a:p>
          <a:p>
            <a:r>
              <a:rPr lang="en-GB" sz="1600" dirty="0"/>
              <a:t>We have begun to consider what we expect from our children and what our current targets are. We will gather pupil voice by speaking to the children about what they feel our priorities are (as well as staff). These will inform the ‘steps/actions’ our school will take to implement the core value in the centre. </a:t>
            </a:r>
          </a:p>
          <a:p>
            <a:endParaRPr lang="en-GB" sz="1600" dirty="0"/>
          </a:p>
          <a:p>
            <a:r>
              <a:rPr lang="en-GB" sz="1600" dirty="0"/>
              <a:t>The phrases will have corresponding icons and will be </a:t>
            </a:r>
            <a:r>
              <a:rPr lang="en-GB" sz="1600" b="1" dirty="0"/>
              <a:t>displayed in each classroom and around the school </a:t>
            </a:r>
            <a:r>
              <a:rPr lang="en-GB" sz="1600" dirty="0"/>
              <a:t>to be referred to by </a:t>
            </a:r>
            <a:r>
              <a:rPr lang="en-GB" sz="1600" b="1" u="sng" dirty="0"/>
              <a:t>all</a:t>
            </a:r>
            <a:r>
              <a:rPr lang="en-GB" sz="1600" b="1" dirty="0"/>
              <a:t> members of staff to ensure consistency. </a:t>
            </a:r>
            <a:r>
              <a:rPr lang="en-GB" sz="1600" dirty="0"/>
              <a:t>These agreed phrases will become part of the children’s (and staffs’) regular vocabulary.</a:t>
            </a:r>
          </a:p>
          <a:p>
            <a:endParaRPr lang="en-GB" sz="1600" b="1" dirty="0"/>
          </a:p>
          <a:p>
            <a:r>
              <a:rPr lang="en-GB" sz="1600" dirty="0"/>
              <a:t>The </a:t>
            </a:r>
            <a:r>
              <a:rPr lang="en-GB" sz="1600" dirty="0" err="1"/>
              <a:t>Widgits</a:t>
            </a:r>
            <a:r>
              <a:rPr lang="en-GB" sz="1600" dirty="0"/>
              <a:t> (icons) help KS1 children, children who speak English as a second language, dyslexia etc, as they can be used to support communication for routines, behaviour and new vocabulary. </a:t>
            </a:r>
          </a:p>
        </p:txBody>
      </p:sp>
      <p:cxnSp>
        <p:nvCxnSpPr>
          <p:cNvPr id="10" name="Straight Arrow Connector 9">
            <a:extLst>
              <a:ext uri="{FF2B5EF4-FFF2-40B4-BE49-F238E27FC236}">
                <a16:creationId xmlns:a16="http://schemas.microsoft.com/office/drawing/2014/main" id="{F10DE0DB-6ED2-E93F-719E-48F2C9711932}"/>
              </a:ext>
            </a:extLst>
          </p:cNvPr>
          <p:cNvCxnSpPr>
            <a:cxnSpLocks/>
          </p:cNvCxnSpPr>
          <p:nvPr/>
        </p:nvCxnSpPr>
        <p:spPr>
          <a:xfrm flipV="1">
            <a:off x="5039738" y="3160186"/>
            <a:ext cx="1566277" cy="88681"/>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nvGrpSpPr>
          <p:cNvPr id="3" name="Group 2">
            <a:extLst>
              <a:ext uri="{FF2B5EF4-FFF2-40B4-BE49-F238E27FC236}">
                <a16:creationId xmlns:a16="http://schemas.microsoft.com/office/drawing/2014/main" id="{65352B9E-59F8-14F4-F559-7FDC37238838}"/>
              </a:ext>
            </a:extLst>
          </p:cNvPr>
          <p:cNvGrpSpPr/>
          <p:nvPr/>
        </p:nvGrpSpPr>
        <p:grpSpPr>
          <a:xfrm>
            <a:off x="6972497" y="1658937"/>
            <a:ext cx="3362325" cy="3209925"/>
            <a:chOff x="4414837" y="1824037"/>
            <a:chExt cx="3362325" cy="3209925"/>
          </a:xfrm>
        </p:grpSpPr>
        <p:pic>
          <p:nvPicPr>
            <p:cNvPr id="4" name="Picture 3" descr="A black text on a white background&#10;&#10;Description automatically generated">
              <a:extLst>
                <a:ext uri="{FF2B5EF4-FFF2-40B4-BE49-F238E27FC236}">
                  <a16:creationId xmlns:a16="http://schemas.microsoft.com/office/drawing/2014/main" id="{E1DE85A3-57A1-6563-D89D-D3FFE7971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322" y="3369627"/>
              <a:ext cx="2854960" cy="1094740"/>
            </a:xfrm>
            <a:prstGeom prst="rect">
              <a:avLst/>
            </a:prstGeom>
          </p:spPr>
        </p:pic>
        <p:pic>
          <p:nvPicPr>
            <p:cNvPr id="5" name="Picture 4" descr="A person with his hands on his chest&#10;&#10;Description automatically generated">
              <a:extLst>
                <a:ext uri="{FF2B5EF4-FFF2-40B4-BE49-F238E27FC236}">
                  <a16:creationId xmlns:a16="http://schemas.microsoft.com/office/drawing/2014/main" id="{BB3C298F-98D7-F39B-8E9F-936048599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082" y="2280602"/>
              <a:ext cx="2999740" cy="1035050"/>
            </a:xfrm>
            <a:prstGeom prst="rect">
              <a:avLst/>
            </a:prstGeom>
          </p:spPr>
        </p:pic>
        <p:sp>
          <p:nvSpPr>
            <p:cNvPr id="7" name="Oval 6">
              <a:extLst>
                <a:ext uri="{FF2B5EF4-FFF2-40B4-BE49-F238E27FC236}">
                  <a16:creationId xmlns:a16="http://schemas.microsoft.com/office/drawing/2014/main" id="{9A7DBE04-E147-080F-65C1-D9CF92102E0F}"/>
                </a:ext>
              </a:extLst>
            </p:cNvPr>
            <p:cNvSpPr/>
            <p:nvPr/>
          </p:nvSpPr>
          <p:spPr>
            <a:xfrm>
              <a:off x="4414837" y="1824037"/>
              <a:ext cx="3362325" cy="320992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1" name="Oval 10">
            <a:extLst>
              <a:ext uri="{FF2B5EF4-FFF2-40B4-BE49-F238E27FC236}">
                <a16:creationId xmlns:a16="http://schemas.microsoft.com/office/drawing/2014/main" id="{1AE3A96E-5EBB-434A-3710-E8C8D64572C2}"/>
              </a:ext>
            </a:extLst>
          </p:cNvPr>
          <p:cNvSpPr/>
          <p:nvPr/>
        </p:nvSpPr>
        <p:spPr>
          <a:xfrm>
            <a:off x="10222427" y="3567498"/>
            <a:ext cx="1893570" cy="176720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36AD1291-B455-671C-0CF1-10D323AEC15A}"/>
              </a:ext>
            </a:extLst>
          </p:cNvPr>
          <p:cNvSpPr/>
          <p:nvPr/>
        </p:nvSpPr>
        <p:spPr>
          <a:xfrm>
            <a:off x="10225317" y="1231899"/>
            <a:ext cx="1893570" cy="176720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6019EA4B-589D-1C53-DB47-746179BD791A}"/>
              </a:ext>
            </a:extLst>
          </p:cNvPr>
          <p:cNvSpPr/>
          <p:nvPr/>
        </p:nvSpPr>
        <p:spPr>
          <a:xfrm>
            <a:off x="7841280" y="4968771"/>
            <a:ext cx="1893570" cy="176720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E6E60CC1-F92F-FC25-C63B-2A5C817AC120}"/>
              </a:ext>
            </a:extLst>
          </p:cNvPr>
          <p:cNvSpPr/>
          <p:nvPr/>
        </p:nvSpPr>
        <p:spPr>
          <a:xfrm>
            <a:off x="5261171" y="1210478"/>
            <a:ext cx="1893570" cy="176720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E1113D00-2245-47C4-8898-5F0BDBD7C8AE}"/>
              </a:ext>
            </a:extLst>
          </p:cNvPr>
          <p:cNvSpPr/>
          <p:nvPr/>
        </p:nvSpPr>
        <p:spPr>
          <a:xfrm>
            <a:off x="5372900" y="3752733"/>
            <a:ext cx="1893570" cy="1767205"/>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Box 15">
            <a:extLst>
              <a:ext uri="{FF2B5EF4-FFF2-40B4-BE49-F238E27FC236}">
                <a16:creationId xmlns:a16="http://schemas.microsoft.com/office/drawing/2014/main" id="{D4F98A6E-CAAE-8D6F-EE28-0A3DBBAE5C5F}"/>
              </a:ext>
            </a:extLst>
          </p:cNvPr>
          <p:cNvSpPr txBox="1"/>
          <p:nvPr/>
        </p:nvSpPr>
        <p:spPr>
          <a:xfrm>
            <a:off x="5822877" y="1193096"/>
            <a:ext cx="1209822" cy="1569660"/>
          </a:xfrm>
          <a:prstGeom prst="rect">
            <a:avLst/>
          </a:prstGeom>
          <a:noFill/>
        </p:spPr>
        <p:txBody>
          <a:bodyPr wrap="square" rtlCol="0">
            <a:spAutoFit/>
          </a:bodyPr>
          <a:lstStyle/>
          <a:p>
            <a:r>
              <a:rPr lang="en-GB" sz="9600" dirty="0">
                <a:latin typeface="Tenorite" panose="00000500000000000000" pitchFamily="2" charset="0"/>
                <a:ea typeface="ADLaM Display" panose="020F0502020204030204" pitchFamily="2" charset="0"/>
                <a:cs typeface="ADLaM Display" panose="020F0502020204030204" pitchFamily="2" charset="0"/>
              </a:rPr>
              <a:t>?</a:t>
            </a:r>
          </a:p>
        </p:txBody>
      </p:sp>
      <p:sp>
        <p:nvSpPr>
          <p:cNvPr id="17" name="TextBox 16">
            <a:extLst>
              <a:ext uri="{FF2B5EF4-FFF2-40B4-BE49-F238E27FC236}">
                <a16:creationId xmlns:a16="http://schemas.microsoft.com/office/drawing/2014/main" id="{B6847561-A723-5128-98BB-97429DC818C4}"/>
              </a:ext>
            </a:extLst>
          </p:cNvPr>
          <p:cNvSpPr txBox="1"/>
          <p:nvPr/>
        </p:nvSpPr>
        <p:spPr>
          <a:xfrm>
            <a:off x="10822399" y="1253065"/>
            <a:ext cx="1209822" cy="1569660"/>
          </a:xfrm>
          <a:prstGeom prst="rect">
            <a:avLst/>
          </a:prstGeom>
          <a:noFill/>
        </p:spPr>
        <p:txBody>
          <a:bodyPr wrap="square" rtlCol="0">
            <a:spAutoFit/>
          </a:bodyPr>
          <a:lstStyle/>
          <a:p>
            <a:r>
              <a:rPr lang="en-GB" sz="9600" dirty="0">
                <a:latin typeface="Tenorite" panose="00000500000000000000" pitchFamily="2" charset="0"/>
                <a:ea typeface="ADLaM Display" panose="020F0502020204030204" pitchFamily="2" charset="0"/>
                <a:cs typeface="ADLaM Display" panose="020F0502020204030204" pitchFamily="2" charset="0"/>
              </a:rPr>
              <a:t>?</a:t>
            </a:r>
          </a:p>
        </p:txBody>
      </p:sp>
      <p:sp>
        <p:nvSpPr>
          <p:cNvPr id="18" name="TextBox 17">
            <a:extLst>
              <a:ext uri="{FF2B5EF4-FFF2-40B4-BE49-F238E27FC236}">
                <a16:creationId xmlns:a16="http://schemas.microsoft.com/office/drawing/2014/main" id="{EA3A396E-9D0B-544F-A031-44B26038018B}"/>
              </a:ext>
            </a:extLst>
          </p:cNvPr>
          <p:cNvSpPr txBox="1"/>
          <p:nvPr/>
        </p:nvSpPr>
        <p:spPr>
          <a:xfrm>
            <a:off x="10822399" y="3567498"/>
            <a:ext cx="1209822" cy="1569660"/>
          </a:xfrm>
          <a:prstGeom prst="rect">
            <a:avLst/>
          </a:prstGeom>
          <a:noFill/>
        </p:spPr>
        <p:txBody>
          <a:bodyPr wrap="square" rtlCol="0">
            <a:spAutoFit/>
          </a:bodyPr>
          <a:lstStyle/>
          <a:p>
            <a:r>
              <a:rPr lang="en-GB" sz="9600" dirty="0">
                <a:latin typeface="Tenorite" panose="00000500000000000000" pitchFamily="2" charset="0"/>
                <a:ea typeface="ADLaM Display" panose="020F0502020204030204" pitchFamily="2" charset="0"/>
                <a:cs typeface="ADLaM Display" panose="020F0502020204030204" pitchFamily="2" charset="0"/>
              </a:rPr>
              <a:t>?</a:t>
            </a:r>
          </a:p>
        </p:txBody>
      </p:sp>
      <p:sp>
        <p:nvSpPr>
          <p:cNvPr id="19" name="TextBox 18">
            <a:extLst>
              <a:ext uri="{FF2B5EF4-FFF2-40B4-BE49-F238E27FC236}">
                <a16:creationId xmlns:a16="http://schemas.microsoft.com/office/drawing/2014/main" id="{2EE22D52-ADD9-E89E-19F5-0D8C01D258F0}"/>
              </a:ext>
            </a:extLst>
          </p:cNvPr>
          <p:cNvSpPr txBox="1"/>
          <p:nvPr/>
        </p:nvSpPr>
        <p:spPr>
          <a:xfrm>
            <a:off x="8415948" y="5044826"/>
            <a:ext cx="1209822" cy="1569660"/>
          </a:xfrm>
          <a:prstGeom prst="rect">
            <a:avLst/>
          </a:prstGeom>
          <a:noFill/>
        </p:spPr>
        <p:txBody>
          <a:bodyPr wrap="square" rtlCol="0">
            <a:spAutoFit/>
          </a:bodyPr>
          <a:lstStyle/>
          <a:p>
            <a:r>
              <a:rPr lang="en-GB" sz="9600" dirty="0">
                <a:latin typeface="Tenorite" panose="00000500000000000000" pitchFamily="2" charset="0"/>
                <a:ea typeface="ADLaM Display" panose="020F0502020204030204" pitchFamily="2" charset="0"/>
                <a:cs typeface="ADLaM Display" panose="020F0502020204030204" pitchFamily="2" charset="0"/>
              </a:rPr>
              <a:t>?</a:t>
            </a:r>
          </a:p>
        </p:txBody>
      </p:sp>
      <p:sp>
        <p:nvSpPr>
          <p:cNvPr id="20" name="TextBox 19">
            <a:extLst>
              <a:ext uri="{FF2B5EF4-FFF2-40B4-BE49-F238E27FC236}">
                <a16:creationId xmlns:a16="http://schemas.microsoft.com/office/drawing/2014/main" id="{B1CD05F7-7D06-AC43-D9AE-B43BD31401E1}"/>
              </a:ext>
            </a:extLst>
          </p:cNvPr>
          <p:cNvSpPr txBox="1"/>
          <p:nvPr/>
        </p:nvSpPr>
        <p:spPr>
          <a:xfrm>
            <a:off x="5895414" y="3808807"/>
            <a:ext cx="1209822" cy="1569660"/>
          </a:xfrm>
          <a:prstGeom prst="rect">
            <a:avLst/>
          </a:prstGeom>
          <a:noFill/>
        </p:spPr>
        <p:txBody>
          <a:bodyPr wrap="square" rtlCol="0">
            <a:spAutoFit/>
          </a:bodyPr>
          <a:lstStyle/>
          <a:p>
            <a:r>
              <a:rPr lang="en-GB" sz="9600" dirty="0">
                <a:latin typeface="Tenorite" panose="00000500000000000000" pitchFamily="2" charset="0"/>
                <a:ea typeface="ADLaM Display" panose="020F0502020204030204" pitchFamily="2" charset="0"/>
                <a:cs typeface="ADLaM Display" panose="020F0502020204030204" pitchFamily="2" charset="0"/>
              </a:rPr>
              <a:t>?</a:t>
            </a:r>
          </a:p>
        </p:txBody>
      </p:sp>
    </p:spTree>
    <p:extLst>
      <p:ext uri="{BB962C8B-B14F-4D97-AF65-F5344CB8AC3E}">
        <p14:creationId xmlns:p14="http://schemas.microsoft.com/office/powerpoint/2010/main" val="138930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C1E91-DD51-5553-CD23-D7C93A87A477}"/>
              </a:ext>
            </a:extLst>
          </p:cNvPr>
          <p:cNvPicPr>
            <a:picLocks noChangeAspect="1"/>
          </p:cNvPicPr>
          <p:nvPr/>
        </p:nvPicPr>
        <p:blipFill>
          <a:blip r:embed="rId2"/>
          <a:stretch>
            <a:fillRect/>
          </a:stretch>
        </p:blipFill>
        <p:spPr>
          <a:xfrm>
            <a:off x="419249" y="553506"/>
            <a:ext cx="7679619" cy="5720685"/>
          </a:xfrm>
          <a:prstGeom prst="rect">
            <a:avLst/>
          </a:prstGeom>
        </p:spPr>
      </p:pic>
      <p:pic>
        <p:nvPicPr>
          <p:cNvPr id="5122" name="Picture 2" descr="Image result for rules">
            <a:extLst>
              <a:ext uri="{FF2B5EF4-FFF2-40B4-BE49-F238E27FC236}">
                <a16:creationId xmlns:a16="http://schemas.microsoft.com/office/drawing/2014/main" id="{D658CB6A-1FAE-30E4-6265-5166788B3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427" y="2466110"/>
            <a:ext cx="3634849" cy="238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8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2C2A0-DB7C-099D-DEB6-C2D12C39842F}"/>
              </a:ext>
            </a:extLst>
          </p:cNvPr>
          <p:cNvPicPr>
            <a:picLocks noChangeAspect="1"/>
          </p:cNvPicPr>
          <p:nvPr/>
        </p:nvPicPr>
        <p:blipFill>
          <a:blip r:embed="rId2"/>
          <a:stretch>
            <a:fillRect/>
          </a:stretch>
        </p:blipFill>
        <p:spPr>
          <a:xfrm>
            <a:off x="284993" y="900332"/>
            <a:ext cx="11025432" cy="4867422"/>
          </a:xfrm>
          <a:prstGeom prst="rect">
            <a:avLst/>
          </a:prstGeom>
        </p:spPr>
      </p:pic>
    </p:spTree>
    <p:extLst>
      <p:ext uri="{BB962C8B-B14F-4D97-AF65-F5344CB8AC3E}">
        <p14:creationId xmlns:p14="http://schemas.microsoft.com/office/powerpoint/2010/main" val="377881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8AFE3-EF9A-F81A-6778-C9384683DEF9}"/>
              </a:ext>
            </a:extLst>
          </p:cNvPr>
          <p:cNvPicPr>
            <a:picLocks noChangeAspect="1"/>
          </p:cNvPicPr>
          <p:nvPr/>
        </p:nvPicPr>
        <p:blipFill>
          <a:blip r:embed="rId2"/>
          <a:stretch>
            <a:fillRect/>
          </a:stretch>
        </p:blipFill>
        <p:spPr>
          <a:xfrm>
            <a:off x="0" y="225084"/>
            <a:ext cx="10590793" cy="4093698"/>
          </a:xfrm>
          <a:prstGeom prst="rect">
            <a:avLst/>
          </a:prstGeom>
        </p:spPr>
      </p:pic>
      <p:pic>
        <p:nvPicPr>
          <p:cNvPr id="6146" name="Picture 2" descr="Image result for consistent">
            <a:extLst>
              <a:ext uri="{FF2B5EF4-FFF2-40B4-BE49-F238E27FC236}">
                <a16:creationId xmlns:a16="http://schemas.microsoft.com/office/drawing/2014/main" id="{55FB6B90-E9B5-546C-2639-A71A93D82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213" y="4427233"/>
            <a:ext cx="3317943" cy="231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8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E3E6-5195-1751-D237-4494B8A109DE}"/>
              </a:ext>
            </a:extLst>
          </p:cNvPr>
          <p:cNvSpPr>
            <a:spLocks noGrp="1"/>
          </p:cNvSpPr>
          <p:nvPr>
            <p:ph type="title"/>
          </p:nvPr>
        </p:nvSpPr>
        <p:spPr/>
        <p:txBody>
          <a:bodyPr/>
          <a:lstStyle/>
          <a:p>
            <a:r>
              <a:rPr lang="en-GB" dirty="0"/>
              <a:t>What if all of this doesn’t work?</a:t>
            </a:r>
          </a:p>
        </p:txBody>
      </p:sp>
      <p:pic>
        <p:nvPicPr>
          <p:cNvPr id="5" name="Content Placeholder 4">
            <a:extLst>
              <a:ext uri="{FF2B5EF4-FFF2-40B4-BE49-F238E27FC236}">
                <a16:creationId xmlns:a16="http://schemas.microsoft.com/office/drawing/2014/main" id="{C1531F36-BF2D-ECA9-1962-7EABE3877BF2}"/>
              </a:ext>
            </a:extLst>
          </p:cNvPr>
          <p:cNvPicPr>
            <a:picLocks noGrp="1" noChangeAspect="1"/>
          </p:cNvPicPr>
          <p:nvPr>
            <p:ph idx="1"/>
          </p:nvPr>
        </p:nvPicPr>
        <p:blipFill>
          <a:blip r:embed="rId2"/>
          <a:stretch>
            <a:fillRect/>
          </a:stretch>
        </p:blipFill>
        <p:spPr>
          <a:xfrm>
            <a:off x="479660" y="1690688"/>
            <a:ext cx="10874140" cy="4473706"/>
          </a:xfrm>
        </p:spPr>
      </p:pic>
    </p:spTree>
    <p:extLst>
      <p:ext uri="{BB962C8B-B14F-4D97-AF65-F5344CB8AC3E}">
        <p14:creationId xmlns:p14="http://schemas.microsoft.com/office/powerpoint/2010/main" val="2608889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ACA6-FD8D-AF77-81C1-AFE3040C54ED}"/>
              </a:ext>
            </a:extLst>
          </p:cNvPr>
          <p:cNvSpPr>
            <a:spLocks noGrp="1"/>
          </p:cNvSpPr>
          <p:nvPr>
            <p:ph type="title"/>
          </p:nvPr>
        </p:nvSpPr>
        <p:spPr/>
        <p:txBody>
          <a:bodyPr/>
          <a:lstStyle/>
          <a:p>
            <a:r>
              <a:rPr lang="en-GB" dirty="0"/>
              <a:t>Useful websites….. </a:t>
            </a:r>
          </a:p>
        </p:txBody>
      </p:sp>
      <p:sp>
        <p:nvSpPr>
          <p:cNvPr id="3" name="Content Placeholder 2">
            <a:extLst>
              <a:ext uri="{FF2B5EF4-FFF2-40B4-BE49-F238E27FC236}">
                <a16:creationId xmlns:a16="http://schemas.microsoft.com/office/drawing/2014/main" id="{237191E0-E21C-9AA3-CDFC-D32E4ECA7C3C}"/>
              </a:ext>
            </a:extLst>
          </p:cNvPr>
          <p:cNvSpPr>
            <a:spLocks noGrp="1"/>
          </p:cNvSpPr>
          <p:nvPr>
            <p:ph idx="1"/>
          </p:nvPr>
        </p:nvSpPr>
        <p:spPr/>
        <p:txBody>
          <a:bodyPr>
            <a:normAutofit lnSpcReduction="10000"/>
          </a:bodyPr>
          <a:lstStyle/>
          <a:p>
            <a:r>
              <a:rPr lang="en-GB" dirty="0">
                <a:hlinkClick r:id="rId2"/>
              </a:rPr>
              <a:t>Child Mind Institute</a:t>
            </a:r>
            <a:endParaRPr lang="en-GB" dirty="0"/>
          </a:p>
          <a:p>
            <a:endParaRPr lang="en-GB" dirty="0"/>
          </a:p>
          <a:p>
            <a:r>
              <a:rPr lang="en-GB" dirty="0">
                <a:hlinkClick r:id="rId3"/>
              </a:rPr>
              <a:t>Positive parenting | NSPCC Learning</a:t>
            </a:r>
            <a:endParaRPr lang="en-GB" dirty="0"/>
          </a:p>
          <a:p>
            <a:endParaRPr lang="en-GB" dirty="0"/>
          </a:p>
          <a:p>
            <a:r>
              <a:rPr lang="en-GB" dirty="0">
                <a:hlinkClick r:id="rId4"/>
              </a:rPr>
              <a:t>Challenging Behaviour Foundation</a:t>
            </a:r>
            <a:endParaRPr lang="en-GB" dirty="0"/>
          </a:p>
          <a:p>
            <a:endParaRPr lang="en-GB" dirty="0"/>
          </a:p>
          <a:p>
            <a:r>
              <a:rPr lang="en-GB" dirty="0" err="1">
                <a:hlinkClick r:id="rId5"/>
              </a:rPr>
              <a:t>YoungMinds</a:t>
            </a:r>
            <a:endParaRPr lang="en-GB" dirty="0"/>
          </a:p>
          <a:p>
            <a:endParaRPr lang="en-GB" dirty="0"/>
          </a:p>
          <a:p>
            <a:r>
              <a:rPr lang="en-GB" dirty="0" err="1">
                <a:hlinkClick r:id="rId6"/>
              </a:rPr>
              <a:t>Center</a:t>
            </a:r>
            <a:r>
              <a:rPr lang="en-GB" dirty="0">
                <a:hlinkClick r:id="rId6"/>
              </a:rPr>
              <a:t> for Parent Information and Resources (parentcenterhub.org)</a:t>
            </a:r>
            <a:endParaRPr lang="en-GB" dirty="0"/>
          </a:p>
          <a:p>
            <a:endParaRPr lang="en-GB" dirty="0"/>
          </a:p>
          <a:p>
            <a:endParaRPr lang="en-GB" dirty="0"/>
          </a:p>
        </p:txBody>
      </p:sp>
    </p:spTree>
    <p:extLst>
      <p:ext uri="{BB962C8B-B14F-4D97-AF65-F5344CB8AC3E}">
        <p14:creationId xmlns:p14="http://schemas.microsoft.com/office/powerpoint/2010/main" val="174295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3462C-D873-D1D4-873B-A1B7704F0056}"/>
              </a:ext>
            </a:extLst>
          </p:cNvPr>
          <p:cNvPicPr>
            <a:picLocks noChangeAspect="1"/>
          </p:cNvPicPr>
          <p:nvPr/>
        </p:nvPicPr>
        <p:blipFill>
          <a:blip r:embed="rId2"/>
          <a:stretch>
            <a:fillRect/>
          </a:stretch>
        </p:blipFill>
        <p:spPr>
          <a:xfrm>
            <a:off x="-13832" y="759655"/>
            <a:ext cx="11945967" cy="5219113"/>
          </a:xfrm>
          <a:prstGeom prst="rect">
            <a:avLst/>
          </a:prstGeom>
        </p:spPr>
      </p:pic>
    </p:spTree>
    <p:extLst>
      <p:ext uri="{BB962C8B-B14F-4D97-AF65-F5344CB8AC3E}">
        <p14:creationId xmlns:p14="http://schemas.microsoft.com/office/powerpoint/2010/main" val="343189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C3C1-1E5A-0967-55EB-A22E669F2B27}"/>
              </a:ext>
            </a:extLst>
          </p:cNvPr>
          <p:cNvSpPr>
            <a:spLocks noGrp="1"/>
          </p:cNvSpPr>
          <p:nvPr>
            <p:ph type="ctrTitle"/>
          </p:nvPr>
        </p:nvSpPr>
        <p:spPr>
          <a:xfrm>
            <a:off x="1257300" y="-612469"/>
            <a:ext cx="9144000" cy="1818969"/>
          </a:xfrm>
        </p:spPr>
        <p:txBody>
          <a:bodyPr/>
          <a:lstStyle/>
          <a:p>
            <a:r>
              <a:rPr lang="en-GB" b="1" u="sng" dirty="0"/>
              <a:t>Behaviour at home</a:t>
            </a:r>
          </a:p>
        </p:txBody>
      </p:sp>
      <p:pic>
        <p:nvPicPr>
          <p:cNvPr id="7170" name="Picture 2" descr="logo">
            <a:extLst>
              <a:ext uri="{FF2B5EF4-FFF2-40B4-BE49-F238E27FC236}">
                <a16:creationId xmlns:a16="http://schemas.microsoft.com/office/drawing/2014/main" id="{A93A4000-37C2-4679-C923-752F617BC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381" y="2679977"/>
            <a:ext cx="4379119" cy="374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9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E032-6AAD-0C8E-60B4-6CCB711CE5F5}"/>
              </a:ext>
            </a:extLst>
          </p:cNvPr>
          <p:cNvSpPr>
            <a:spLocks noGrp="1"/>
          </p:cNvSpPr>
          <p:nvPr>
            <p:ph type="title"/>
          </p:nvPr>
        </p:nvSpPr>
        <p:spPr>
          <a:xfrm>
            <a:off x="831850" y="223839"/>
            <a:ext cx="10515600" cy="1554162"/>
          </a:xfrm>
        </p:spPr>
        <p:txBody>
          <a:bodyPr>
            <a:normAutofit fontScale="90000"/>
          </a:bodyPr>
          <a:lstStyle/>
          <a:p>
            <a:r>
              <a:rPr lang="en-GB" dirty="0"/>
              <a:t>What do challenging behaviours look like? </a:t>
            </a:r>
          </a:p>
        </p:txBody>
      </p:sp>
      <p:sp>
        <p:nvSpPr>
          <p:cNvPr id="3" name="Text Placeholder 2">
            <a:extLst>
              <a:ext uri="{FF2B5EF4-FFF2-40B4-BE49-F238E27FC236}">
                <a16:creationId xmlns:a16="http://schemas.microsoft.com/office/drawing/2014/main" id="{0EA859DF-3AAF-C413-57EF-79518CF92479}"/>
              </a:ext>
            </a:extLst>
          </p:cNvPr>
          <p:cNvSpPr>
            <a:spLocks noGrp="1"/>
          </p:cNvSpPr>
          <p:nvPr>
            <p:ph type="body" idx="1"/>
          </p:nvPr>
        </p:nvSpPr>
        <p:spPr>
          <a:xfrm>
            <a:off x="831850" y="1879600"/>
            <a:ext cx="10515600" cy="4508500"/>
          </a:xfrm>
        </p:spPr>
        <p:txBody>
          <a:bodyPr>
            <a:noAutofit/>
          </a:bodyPr>
          <a:lstStyle/>
          <a:p>
            <a:pPr algn="l">
              <a:buFont typeface="Arial" panose="020B0604020202020204" pitchFamily="34" charset="0"/>
              <a:buChar char="•"/>
            </a:pPr>
            <a:r>
              <a:rPr lang="en-GB" sz="2000" dirty="0">
                <a:solidFill>
                  <a:schemeClr val="tx1"/>
                </a:solidFill>
              </a:rPr>
              <a:t>D</a:t>
            </a:r>
            <a:r>
              <a:rPr lang="en-GB" sz="2000" b="0" i="0" dirty="0">
                <a:solidFill>
                  <a:schemeClr val="tx1"/>
                </a:solidFill>
                <a:effectLst/>
              </a:rPr>
              <a:t>eliberate </a:t>
            </a:r>
            <a:r>
              <a:rPr lang="en-GB" sz="2000" dirty="0">
                <a:solidFill>
                  <a:schemeClr val="tx1"/>
                </a:solidFill>
              </a:rPr>
              <a:t>a</a:t>
            </a:r>
            <a:r>
              <a:rPr lang="en-GB" sz="2000" b="0" i="0" dirty="0">
                <a:solidFill>
                  <a:schemeClr val="tx1"/>
                </a:solidFill>
                <a:effectLst/>
              </a:rPr>
              <a:t>ggression (e.g. hitting, kicking, biting)</a:t>
            </a:r>
          </a:p>
          <a:p>
            <a:pPr algn="l">
              <a:buFont typeface="Arial" panose="020B0604020202020204" pitchFamily="34" charset="0"/>
              <a:buChar char="•"/>
            </a:pPr>
            <a:r>
              <a:rPr lang="en-GB" sz="2000" b="0" i="0" dirty="0">
                <a:solidFill>
                  <a:schemeClr val="tx1"/>
                </a:solidFill>
                <a:effectLst/>
              </a:rPr>
              <a:t>Self-injurious behaviour (e.g. head banging, biting self, hitting self)</a:t>
            </a:r>
          </a:p>
          <a:p>
            <a:pPr algn="l">
              <a:buFont typeface="Arial" panose="020B0604020202020204" pitchFamily="34" charset="0"/>
              <a:buChar char="•"/>
            </a:pPr>
            <a:r>
              <a:rPr lang="en-GB" sz="2000" b="0" i="0" dirty="0">
                <a:solidFill>
                  <a:schemeClr val="tx1"/>
                </a:solidFill>
                <a:effectLst/>
              </a:rPr>
              <a:t>Shouting/swearing</a:t>
            </a:r>
          </a:p>
          <a:p>
            <a:pPr algn="l">
              <a:buFont typeface="Arial" panose="020B0604020202020204" pitchFamily="34" charset="0"/>
              <a:buChar char="•"/>
            </a:pPr>
            <a:r>
              <a:rPr lang="en-GB" sz="2000" b="0" i="0" dirty="0">
                <a:solidFill>
                  <a:schemeClr val="tx1"/>
                </a:solidFill>
                <a:effectLst/>
              </a:rPr>
              <a:t>Throwing items/breaking things</a:t>
            </a:r>
          </a:p>
          <a:p>
            <a:pPr algn="l">
              <a:buFont typeface="Arial" panose="020B0604020202020204" pitchFamily="34" charset="0"/>
              <a:buChar char="•"/>
            </a:pPr>
            <a:r>
              <a:rPr lang="en-GB" sz="2000" b="0" i="0" dirty="0">
                <a:solidFill>
                  <a:schemeClr val="tx1"/>
                </a:solidFill>
                <a:effectLst/>
              </a:rPr>
              <a:t>Defiance: ignoring your requests like </a:t>
            </a:r>
            <a:r>
              <a:rPr lang="en-GB" sz="2000" b="0" i="0" u="sng" dirty="0">
                <a:solidFill>
                  <a:schemeClr val="tx1"/>
                </a:solidFill>
                <a:effectLst/>
                <a:hlinkClick r:id="rId2">
                  <a:extLst>
                    <a:ext uri="{A12FA001-AC4F-418D-AE19-62706E023703}">
                      <ahyp:hlinkClr xmlns:ahyp="http://schemas.microsoft.com/office/drawing/2018/hyperlinkcolor" val="tx"/>
                    </a:ext>
                  </a:extLst>
                </a:hlinkClick>
              </a:rPr>
              <a:t> refusing to go to school</a:t>
            </a:r>
            <a:r>
              <a:rPr lang="en-GB" sz="2000" b="0" i="0" dirty="0">
                <a:solidFill>
                  <a:schemeClr val="tx1"/>
                </a:solidFill>
                <a:effectLst/>
              </a:rPr>
              <a:t> or </a:t>
            </a:r>
            <a:r>
              <a:rPr lang="en-GB" sz="2000" b="0" i="0" u="sng" dirty="0">
                <a:solidFill>
                  <a:schemeClr val="tx1"/>
                </a:solidFill>
                <a:effectLst/>
                <a:hlinkClick r:id="rId3">
                  <a:extLst>
                    <a:ext uri="{A12FA001-AC4F-418D-AE19-62706E023703}">
                      <ahyp:hlinkClr xmlns:ahyp="http://schemas.microsoft.com/office/drawing/2018/hyperlinkcolor" val="tx"/>
                    </a:ext>
                  </a:extLst>
                </a:hlinkClick>
              </a:rPr>
              <a:t>sleep on time</a:t>
            </a:r>
            <a:r>
              <a:rPr lang="en-GB" sz="2000" b="0" i="0" dirty="0">
                <a:solidFill>
                  <a:schemeClr val="tx1"/>
                </a:solidFill>
                <a:effectLst/>
              </a:rPr>
              <a:t> </a:t>
            </a:r>
          </a:p>
          <a:p>
            <a:pPr algn="l">
              <a:buFont typeface="Arial" panose="020B0604020202020204" pitchFamily="34" charset="0"/>
              <a:buChar char="•"/>
            </a:pPr>
            <a:r>
              <a:rPr lang="en-GB" sz="2000" b="0" i="0" dirty="0">
                <a:solidFill>
                  <a:schemeClr val="tx1"/>
                </a:solidFill>
                <a:effectLst/>
              </a:rPr>
              <a:t>Fussiness: refusal to eat certain </a:t>
            </a:r>
            <a:r>
              <a:rPr lang="en-GB" sz="2000" b="0" i="0" u="sng" dirty="0">
                <a:solidFill>
                  <a:schemeClr val="tx1"/>
                </a:solidFill>
                <a:effectLst/>
                <a:hlinkClick r:id="rId4">
                  <a:extLst>
                    <a:ext uri="{A12FA001-AC4F-418D-AE19-62706E023703}">
                      <ahyp:hlinkClr xmlns:ahyp="http://schemas.microsoft.com/office/drawing/2018/hyperlinkcolor" val="tx"/>
                    </a:ext>
                  </a:extLst>
                </a:hlinkClick>
              </a:rPr>
              <a:t>healthy foods</a:t>
            </a:r>
            <a:r>
              <a:rPr lang="en-GB" sz="2000" b="0" i="0" dirty="0">
                <a:solidFill>
                  <a:schemeClr val="tx1"/>
                </a:solidFill>
                <a:effectLst/>
              </a:rPr>
              <a:t> or wear certain clothes </a:t>
            </a:r>
          </a:p>
          <a:p>
            <a:pPr algn="l">
              <a:buFont typeface="Arial" panose="020B0604020202020204" pitchFamily="34" charset="0"/>
              <a:buChar char="•"/>
            </a:pPr>
            <a:r>
              <a:rPr lang="en-GB" sz="2000" b="0" i="0" dirty="0">
                <a:solidFill>
                  <a:schemeClr val="tx1"/>
                </a:solidFill>
                <a:effectLst/>
              </a:rPr>
              <a:t>Displaying excessive anger through shouting or breaking things when they don’t get their way</a:t>
            </a:r>
          </a:p>
          <a:p>
            <a:pPr algn="l">
              <a:buFont typeface="Arial" panose="020B0604020202020204" pitchFamily="34" charset="0"/>
              <a:buChar char="•"/>
            </a:pPr>
            <a:r>
              <a:rPr lang="en-GB" sz="2000" b="0" i="0" dirty="0">
                <a:solidFill>
                  <a:schemeClr val="tx1"/>
                </a:solidFill>
                <a:effectLst/>
              </a:rPr>
              <a:t>Becoming quick to get frustrated</a:t>
            </a:r>
          </a:p>
          <a:p>
            <a:pPr algn="l">
              <a:buFont typeface="Arial" panose="020B0604020202020204" pitchFamily="34" charset="0"/>
              <a:buChar char="•"/>
            </a:pPr>
            <a:r>
              <a:rPr lang="en-GB" sz="2000" b="0" i="0" dirty="0">
                <a:solidFill>
                  <a:schemeClr val="tx1"/>
                </a:solidFill>
                <a:effectLst/>
              </a:rPr>
              <a:t>Harmful </a:t>
            </a:r>
            <a:r>
              <a:rPr lang="en-GB" sz="2000" b="0" i="0" u="sng" dirty="0">
                <a:solidFill>
                  <a:schemeClr val="tx1"/>
                </a:solidFill>
                <a:effectLst/>
                <a:hlinkClick r:id="rId5">
                  <a:extLst>
                    <a:ext uri="{A12FA001-AC4F-418D-AE19-62706E023703}">
                      <ahyp:hlinkClr xmlns:ahyp="http://schemas.microsoft.com/office/drawing/2018/hyperlinkcolor" val="tx"/>
                    </a:ext>
                  </a:extLst>
                </a:hlinkClick>
              </a:rPr>
              <a:t>impulsiveness</a:t>
            </a:r>
            <a:r>
              <a:rPr lang="en-GB" sz="2000" b="0" i="0" dirty="0">
                <a:solidFill>
                  <a:schemeClr val="tx1"/>
                </a:solidFill>
                <a:effectLst/>
              </a:rPr>
              <a:t> like snatching things out of other people's hands or pushing people to get in front of the queue</a:t>
            </a:r>
          </a:p>
          <a:p>
            <a:pPr algn="l">
              <a:buFont typeface="Arial" panose="020B0604020202020204" pitchFamily="34" charset="0"/>
              <a:buChar char="•"/>
            </a:pPr>
            <a:r>
              <a:rPr lang="en-GB" sz="2000" b="0" i="0" dirty="0">
                <a:solidFill>
                  <a:schemeClr val="tx1"/>
                </a:solidFill>
                <a:effectLst/>
              </a:rPr>
              <a:t>Having frequent </a:t>
            </a:r>
            <a:r>
              <a:rPr lang="en-GB" sz="2000" b="0" i="0" u="sng" dirty="0">
                <a:solidFill>
                  <a:schemeClr val="tx1"/>
                </a:solidFill>
                <a:effectLst/>
                <a:hlinkClick r:id="rId6">
                  <a:extLst>
                    <a:ext uri="{A12FA001-AC4F-418D-AE19-62706E023703}">
                      <ahyp:hlinkClr xmlns:ahyp="http://schemas.microsoft.com/office/drawing/2018/hyperlinkcolor" val="tx"/>
                    </a:ext>
                  </a:extLst>
                </a:hlinkClick>
              </a:rPr>
              <a:t>tantrums</a:t>
            </a:r>
            <a:r>
              <a:rPr lang="en-GB" sz="2000" b="0" i="0" dirty="0">
                <a:solidFill>
                  <a:schemeClr val="tx1"/>
                </a:solidFill>
                <a:effectLst/>
              </a:rPr>
              <a:t> or tantrums that last for longer than typical</a:t>
            </a:r>
          </a:p>
          <a:p>
            <a:pPr algn="l">
              <a:buFont typeface="Arial" panose="020B0604020202020204" pitchFamily="34" charset="0"/>
              <a:buChar char="•"/>
            </a:pPr>
            <a:endParaRPr lang="en-GB" sz="2000" dirty="0">
              <a:solidFill>
                <a:srgbClr val="425563"/>
              </a:solidFill>
            </a:endParaRPr>
          </a:p>
          <a:p>
            <a:pPr algn="l">
              <a:buFont typeface="Arial" panose="020B0604020202020204" pitchFamily="34" charset="0"/>
              <a:buChar char="•"/>
            </a:pPr>
            <a:endParaRPr lang="en-GB" sz="2000" b="0" i="0" dirty="0">
              <a:solidFill>
                <a:srgbClr val="425563"/>
              </a:solidFill>
              <a:effectLst/>
            </a:endParaRPr>
          </a:p>
          <a:p>
            <a:endParaRPr lang="en-GB" sz="2000" dirty="0"/>
          </a:p>
        </p:txBody>
      </p:sp>
      <p:pic>
        <p:nvPicPr>
          <p:cNvPr id="8194" name="Picture 2" descr="Image result for challenging behaviour">
            <a:extLst>
              <a:ext uri="{FF2B5EF4-FFF2-40B4-BE49-F238E27FC236}">
                <a16:creationId xmlns:a16="http://schemas.microsoft.com/office/drawing/2014/main" id="{AA889823-B208-EA8E-1164-F22C3D0DEC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1588" y="1149350"/>
            <a:ext cx="30194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6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57E6F-2D26-C41E-9219-AE366C84EC8F}"/>
              </a:ext>
            </a:extLst>
          </p:cNvPr>
          <p:cNvPicPr>
            <a:picLocks noChangeAspect="1"/>
          </p:cNvPicPr>
          <p:nvPr/>
        </p:nvPicPr>
        <p:blipFill>
          <a:blip r:embed="rId2"/>
          <a:stretch>
            <a:fillRect/>
          </a:stretch>
        </p:blipFill>
        <p:spPr>
          <a:xfrm>
            <a:off x="-287994" y="337625"/>
            <a:ext cx="12479994" cy="5964702"/>
          </a:xfrm>
          <a:prstGeom prst="rect">
            <a:avLst/>
          </a:prstGeom>
        </p:spPr>
      </p:pic>
    </p:spTree>
    <p:extLst>
      <p:ext uri="{BB962C8B-B14F-4D97-AF65-F5344CB8AC3E}">
        <p14:creationId xmlns:p14="http://schemas.microsoft.com/office/powerpoint/2010/main" val="19258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27097-5EC6-8524-7CDC-E366F8A51170}"/>
              </a:ext>
            </a:extLst>
          </p:cNvPr>
          <p:cNvPicPr>
            <a:picLocks noChangeAspect="1"/>
          </p:cNvPicPr>
          <p:nvPr/>
        </p:nvPicPr>
        <p:blipFill>
          <a:blip r:embed="rId2"/>
          <a:stretch>
            <a:fillRect/>
          </a:stretch>
        </p:blipFill>
        <p:spPr>
          <a:xfrm>
            <a:off x="463230" y="259470"/>
            <a:ext cx="12874759" cy="5861929"/>
          </a:xfrm>
          <a:prstGeom prst="rect">
            <a:avLst/>
          </a:prstGeom>
        </p:spPr>
      </p:pic>
    </p:spTree>
    <p:extLst>
      <p:ext uri="{BB962C8B-B14F-4D97-AF65-F5344CB8AC3E}">
        <p14:creationId xmlns:p14="http://schemas.microsoft.com/office/powerpoint/2010/main" val="175253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Discipline a Child With Autism - Evidence Based PBIS">
            <a:extLst>
              <a:ext uri="{FF2B5EF4-FFF2-40B4-BE49-F238E27FC236}">
                <a16:creationId xmlns:a16="http://schemas.microsoft.com/office/drawing/2014/main" id="{5CB927CE-184B-5108-0182-9B5D063AD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74" y="0"/>
            <a:ext cx="10494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8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9E79-F0F0-7418-E4C9-76D6C6235433}"/>
              </a:ext>
            </a:extLst>
          </p:cNvPr>
          <p:cNvSpPr>
            <a:spLocks noGrp="1"/>
          </p:cNvSpPr>
          <p:nvPr>
            <p:ph type="title"/>
          </p:nvPr>
        </p:nvSpPr>
        <p:spPr/>
        <p:txBody>
          <a:bodyPr/>
          <a:lstStyle/>
          <a:p>
            <a:r>
              <a:rPr lang="en-GB" dirty="0"/>
              <a:t>Let’s look more closely at these reasons for challenging behaviours….</a:t>
            </a:r>
          </a:p>
        </p:txBody>
      </p:sp>
      <p:sp>
        <p:nvSpPr>
          <p:cNvPr id="3" name="Content Placeholder 2">
            <a:extLst>
              <a:ext uri="{FF2B5EF4-FFF2-40B4-BE49-F238E27FC236}">
                <a16:creationId xmlns:a16="http://schemas.microsoft.com/office/drawing/2014/main" id="{0C1723A4-879F-969D-B2D7-BD29BFBAEF40}"/>
              </a:ext>
            </a:extLst>
          </p:cNvPr>
          <p:cNvSpPr>
            <a:spLocks noGrp="1"/>
          </p:cNvSpPr>
          <p:nvPr>
            <p:ph idx="1"/>
          </p:nvPr>
        </p:nvSpPr>
        <p:spPr/>
        <p:txBody>
          <a:bodyPr/>
          <a:lstStyle/>
          <a:p>
            <a:r>
              <a:rPr lang="en-GB" dirty="0"/>
              <a:t>Attention</a:t>
            </a:r>
          </a:p>
          <a:p>
            <a:r>
              <a:rPr lang="en-GB" dirty="0"/>
              <a:t>Escape/avoidance</a:t>
            </a:r>
          </a:p>
          <a:p>
            <a:r>
              <a:rPr lang="en-GB" dirty="0"/>
              <a:t>Access to tangibles</a:t>
            </a:r>
          </a:p>
          <a:p>
            <a:r>
              <a:rPr lang="en-GB" dirty="0"/>
              <a:t>Sensory</a:t>
            </a:r>
          </a:p>
          <a:p>
            <a:endParaRPr lang="en-GB" dirty="0"/>
          </a:p>
          <a:p>
            <a:endParaRPr lang="en-GB" dirty="0"/>
          </a:p>
        </p:txBody>
      </p:sp>
    </p:spTree>
    <p:extLst>
      <p:ext uri="{BB962C8B-B14F-4D97-AF65-F5344CB8AC3E}">
        <p14:creationId xmlns:p14="http://schemas.microsoft.com/office/powerpoint/2010/main" val="40287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3F923-1DF2-1CE1-239D-A01ED6B90B89}"/>
              </a:ext>
            </a:extLst>
          </p:cNvPr>
          <p:cNvPicPr>
            <a:picLocks noChangeAspect="1"/>
          </p:cNvPicPr>
          <p:nvPr/>
        </p:nvPicPr>
        <p:blipFill>
          <a:blip r:embed="rId2"/>
          <a:stretch>
            <a:fillRect/>
          </a:stretch>
        </p:blipFill>
        <p:spPr>
          <a:xfrm>
            <a:off x="247981" y="984738"/>
            <a:ext cx="11813836" cy="4937759"/>
          </a:xfrm>
          <a:prstGeom prst="rect">
            <a:avLst/>
          </a:prstGeom>
        </p:spPr>
      </p:pic>
    </p:spTree>
    <p:extLst>
      <p:ext uri="{BB962C8B-B14F-4D97-AF65-F5344CB8AC3E}">
        <p14:creationId xmlns:p14="http://schemas.microsoft.com/office/powerpoint/2010/main" val="3052842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609</Words>
  <Application>Microsoft Office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Roboto</vt:lpstr>
      <vt:lpstr>Tenorite</vt:lpstr>
      <vt:lpstr>Wingdings</vt:lpstr>
      <vt:lpstr>Office Theme</vt:lpstr>
      <vt:lpstr>Our core purpose and values at BCPS. </vt:lpstr>
      <vt:lpstr>Respect</vt:lpstr>
      <vt:lpstr>Behaviour at home</vt:lpstr>
      <vt:lpstr>What do challenging behaviours look like? </vt:lpstr>
      <vt:lpstr>PowerPoint Presentation</vt:lpstr>
      <vt:lpstr>PowerPoint Presentation</vt:lpstr>
      <vt:lpstr>PowerPoint Presentation</vt:lpstr>
      <vt:lpstr>Let’s look more closely at these reasons for challenging behaviours….</vt:lpstr>
      <vt:lpstr>PowerPoint Presentation</vt:lpstr>
      <vt:lpstr>PowerPoint Presentation</vt:lpstr>
      <vt:lpstr>PowerPoint Presentation</vt:lpstr>
      <vt:lpstr>Sensory</vt:lpstr>
      <vt:lpstr>Over stimulated – one or more of 5 senses is overloaded</vt:lpstr>
      <vt:lpstr>Why do these behaviours keep happening? </vt:lpstr>
      <vt:lpstr>What is your child's behaviour telling you? What are they communicating? </vt:lpstr>
      <vt:lpstr>PowerPoint Presentation</vt:lpstr>
      <vt:lpstr>Strategies….</vt:lpstr>
      <vt:lpstr>PowerPoint Presentation</vt:lpstr>
      <vt:lpstr>Positive reinforcement</vt:lpstr>
      <vt:lpstr>PowerPoint Presentation</vt:lpstr>
      <vt:lpstr>PowerPoint Presentation</vt:lpstr>
      <vt:lpstr>PowerPoint Presentation</vt:lpstr>
      <vt:lpstr>What if all of this doesn’t work?</vt:lpstr>
      <vt:lpstr>Useful websites…..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Evening for Parents  2023</dc:title>
  <dc:creator>Anna Obrien</dc:creator>
  <cp:lastModifiedBy>Clarke Brooks Abi</cp:lastModifiedBy>
  <cp:revision>23</cp:revision>
  <cp:lastPrinted>2023-03-23T15:04:06Z</cp:lastPrinted>
  <dcterms:created xsi:type="dcterms:W3CDTF">2023-01-30T22:08:48Z</dcterms:created>
  <dcterms:modified xsi:type="dcterms:W3CDTF">2023-11-05T13:22:48Z</dcterms:modified>
</cp:coreProperties>
</file>